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 id="2147483675" r:id="rId4"/>
  </p:sldMasterIdLst>
  <p:notesMasterIdLst>
    <p:notesMasterId r:id="rId24"/>
  </p:notesMasterIdLst>
  <p:handoutMasterIdLst>
    <p:handoutMasterId r:id="rId25"/>
  </p:handoutMasterIdLst>
  <p:sldIdLst>
    <p:sldId id="277" r:id="rId5"/>
    <p:sldId id="399" r:id="rId6"/>
    <p:sldId id="400" r:id="rId7"/>
    <p:sldId id="410" r:id="rId8"/>
    <p:sldId id="401" r:id="rId9"/>
    <p:sldId id="402" r:id="rId10"/>
    <p:sldId id="403" r:id="rId11"/>
    <p:sldId id="404" r:id="rId12"/>
    <p:sldId id="413" r:id="rId13"/>
    <p:sldId id="409" r:id="rId14"/>
    <p:sldId id="411" r:id="rId15"/>
    <p:sldId id="412" r:id="rId16"/>
    <p:sldId id="417" r:id="rId17"/>
    <p:sldId id="414" r:id="rId18"/>
    <p:sldId id="416" r:id="rId19"/>
    <p:sldId id="405" r:id="rId20"/>
    <p:sldId id="406" r:id="rId21"/>
    <p:sldId id="415" r:id="rId22"/>
    <p:sldId id="40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8137"/>
    <a:srgbClr val="BC8F00"/>
    <a:srgbClr val="860000"/>
    <a:srgbClr val="00B0F0"/>
    <a:srgbClr val="1B3F5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90" autoAdjust="0"/>
    <p:restoredTop sz="94660" autoAdjust="0"/>
  </p:normalViewPr>
  <p:slideViewPr>
    <p:cSldViewPr snapToGrid="0">
      <p:cViewPr varScale="1">
        <p:scale>
          <a:sx n="91" d="100"/>
          <a:sy n="91" d="100"/>
        </p:scale>
        <p:origin x="374" y="77"/>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7" d="100"/>
          <a:sy n="67" d="100"/>
        </p:scale>
        <p:origin x="-3168" y="-7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notesMaster" Target="notesMasters/notesMaster1.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CDA8E9-9948-4BC7-A1DE-415AE6D3422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B5F544-A886-482E-AF73-1D6364AAC657}" type="slidenum">
              <a:rPr lang="en-US" smtClean="0"/>
            </a:fld>
            <a:endParaRPr lang="en-US"/>
          </a:p>
        </p:txBody>
      </p:sp>
    </p:spTree>
  </p:cSld>
  <p:clrMap bg1="lt1" tx1="dk1" bg2="lt2" tx2="dk2" accent1="accent1" accent2="accent2" accent3="accent3" accent4="accent4" accent5="accent5" accent6="accent6" hlink="hlink" folHlink="folHlink"/>
  <p:hf hdr="0" ftr="0" dt="0"/>
</p:handoutMaster>
</file>

<file path=ppt/media/>
</file>

<file path=ppt/media/image1.png>
</file>

<file path=ppt/media/image10.jpe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A4AE53-78AB-4E30-A376-70F5FA87A326}"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732FBC-CC67-4B17-8935-02F23E3364AC}" type="slidenum">
              <a:rPr lang="en-US" smtClean="0"/>
            </a:fld>
            <a:endParaRPr 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1" fmla="*/ 19050 w 12211050"/>
              <a:gd name="connsiteY0-2" fmla="*/ 0 h 4133850"/>
              <a:gd name="connsiteX1-3" fmla="*/ 12211050 w 12211050"/>
              <a:gd name="connsiteY1-4" fmla="*/ 0 h 4133850"/>
              <a:gd name="connsiteX2-5" fmla="*/ 12211050 w 12211050"/>
              <a:gd name="connsiteY2-6" fmla="*/ 4133850 h 4133850"/>
              <a:gd name="connsiteX3-7" fmla="*/ 0 w 12211050"/>
              <a:gd name="connsiteY3-8" fmla="*/ 3219450 h 4133850"/>
              <a:gd name="connsiteX4-9" fmla="*/ 19050 w 12211050"/>
              <a:gd name="connsiteY4-10" fmla="*/ 0 h 4133850"/>
              <a:gd name="connsiteX0-11" fmla="*/ 19050 w 12211050"/>
              <a:gd name="connsiteY0-12" fmla="*/ 0 h 4438650"/>
              <a:gd name="connsiteX1-13" fmla="*/ 12211050 w 12211050"/>
              <a:gd name="connsiteY1-14" fmla="*/ 0 h 4438650"/>
              <a:gd name="connsiteX2-15" fmla="*/ 12211050 w 12211050"/>
              <a:gd name="connsiteY2-16" fmla="*/ 4438650 h 4438650"/>
              <a:gd name="connsiteX3-17" fmla="*/ 0 w 12211050"/>
              <a:gd name="connsiteY3-18" fmla="*/ 3219450 h 4438650"/>
              <a:gd name="connsiteX4-19" fmla="*/ 19050 w 12211050"/>
              <a:gd name="connsiteY4-20" fmla="*/ 0 h 44386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1" fmla="*/ 19050 w 12211050"/>
              <a:gd name="connsiteY0-2" fmla="*/ 0 h 4133850"/>
              <a:gd name="connsiteX1-3" fmla="*/ 12211050 w 12211050"/>
              <a:gd name="connsiteY1-4" fmla="*/ 0 h 4133850"/>
              <a:gd name="connsiteX2-5" fmla="*/ 12211050 w 12211050"/>
              <a:gd name="connsiteY2-6" fmla="*/ 4133850 h 4133850"/>
              <a:gd name="connsiteX3-7" fmla="*/ 0 w 12211050"/>
              <a:gd name="connsiteY3-8" fmla="*/ 3219450 h 4133850"/>
              <a:gd name="connsiteX4-9" fmla="*/ 19050 w 12211050"/>
              <a:gd name="connsiteY4-10" fmla="*/ 0 h 4133850"/>
              <a:gd name="connsiteX0-11" fmla="*/ 19050 w 12211050"/>
              <a:gd name="connsiteY0-12" fmla="*/ 0 h 4438650"/>
              <a:gd name="connsiteX1-13" fmla="*/ 12211050 w 12211050"/>
              <a:gd name="connsiteY1-14" fmla="*/ 0 h 4438650"/>
              <a:gd name="connsiteX2-15" fmla="*/ 12211050 w 12211050"/>
              <a:gd name="connsiteY2-16" fmla="*/ 4438650 h 4438650"/>
              <a:gd name="connsiteX3-17" fmla="*/ 0 w 12211050"/>
              <a:gd name="connsiteY3-18" fmla="*/ 3219450 h 4438650"/>
              <a:gd name="connsiteX4-19" fmla="*/ 19050 w 12211050"/>
              <a:gd name="connsiteY4-20" fmla="*/ 0 h 443865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C9A48AB-23F1-45F1-98E5-D2CDC7A5261D}" type="slidenum">
              <a:rPr lang="en-US" smtClean="0">
                <a:solidFill>
                  <a:prstClr val="black">
                    <a:tint val="75000"/>
                  </a:prstClr>
                </a:solidFill>
              </a:rPr>
            </a:fld>
            <a:endParaRPr lang="en-US">
              <a:solidFill>
                <a:prstClr val="black">
                  <a:tint val="75000"/>
                </a:prstClr>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asic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anose="020B0604020202020204" pitchFamily="34" charset="0"/>
              </a:defRPr>
            </a:lvl1pPr>
          </a:lstStyle>
          <a:p>
            <a:pPr lvl="0"/>
            <a:r>
              <a:rPr lang="en-US" altLang="ko-KR" dirty="0"/>
              <a:t>BASIC LAYOUT</a:t>
            </a:r>
            <a:endParaRPr lang="en-US" altLang="ko-KR" dirty="0"/>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5" b="0" baseline="0">
                <a:latin typeface="+mn-lt"/>
                <a:cs typeface="Arial" panose="020B0604020202020204" pitchFamily="34" charset="0"/>
              </a:defRPr>
            </a:lvl1pPr>
          </a:lstStyle>
          <a:p>
            <a:pPr lvl="0"/>
            <a:r>
              <a:rPr lang="en-US" altLang="ko-KR" dirty="0"/>
              <a:t>Insert the title of your subtitle Here</a:t>
            </a:r>
            <a:endParaRPr lang="en-US" altLang="ko-KR" dirty="0"/>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endParaRPr lang="en-US" altLang="ko-KR" dirty="0"/>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735627" y="164638"/>
            <a:ext cx="9456373" cy="768085"/>
          </a:xfrm>
          <a:prstGeom prst="rect">
            <a:avLst/>
          </a:prstGeom>
        </p:spPr>
        <p:txBody>
          <a:bodyPr anchor="ctr"/>
          <a:lstStyle>
            <a:lvl1pPr marL="0" indent="0" algn="l">
              <a:buNone/>
              <a:defRPr sz="4800" b="0" baseline="0">
                <a:solidFill>
                  <a:schemeClr val="tx1">
                    <a:lumMod val="75000"/>
                    <a:lumOff val="2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11" name="Text Placeholder 9"/>
          <p:cNvSpPr>
            <a:spLocks noGrp="1"/>
          </p:cNvSpPr>
          <p:nvPr>
            <p:ph type="body" sz="quarter" idx="11" hasCustomPrompt="1"/>
          </p:nvPr>
        </p:nvSpPr>
        <p:spPr>
          <a:xfrm>
            <a:off x="2735627" y="932723"/>
            <a:ext cx="9456373" cy="384043"/>
          </a:xfrm>
          <a:prstGeom prst="rect">
            <a:avLst/>
          </a:prstGeom>
        </p:spPr>
        <p:txBody>
          <a:bodyPr anchor="ctr"/>
          <a:lstStyle>
            <a:lvl1pPr marL="0" indent="0" algn="l">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endParaRPr lang="en-US" altLang="ko-KR" dirty="0"/>
          </a:p>
        </p:txBody>
      </p:sp>
      <p:sp>
        <p:nvSpPr>
          <p:cNvPr id="5" name="Rectangle 4"/>
          <p:cNvSpPr/>
          <p:nvPr userDrawn="1"/>
        </p:nvSpPr>
        <p:spPr>
          <a:xfrm>
            <a:off x="0" y="1"/>
            <a:ext cx="2543605" cy="68641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latin typeface="+mj-lt"/>
                <a:cs typeface="Arial" panose="020B0604020202020204" pitchFamily="34" charset="0"/>
              </a:defRPr>
            </a:lvl1pPr>
          </a:lstStyle>
          <a:p>
            <a:pPr lvl="0"/>
            <a:r>
              <a:rPr lang="en-US" altLang="ko-KR" dirty="0"/>
              <a:t>IMAGES &amp; CONTENTS</a:t>
            </a:r>
            <a:endParaRPr lang="en-US" altLang="ko-KR" dirty="0"/>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endParaRPr lang="en-US" altLang="ko-KR" dirty="0"/>
          </a:p>
        </p:txBody>
      </p:sp>
      <p:sp>
        <p:nvSpPr>
          <p:cNvPr id="2" name="Rectangle 1"/>
          <p:cNvSpPr/>
          <p:nvPr userDrawn="1"/>
        </p:nvSpPr>
        <p:spPr>
          <a:xfrm>
            <a:off x="0" y="2276872"/>
            <a:ext cx="12192000" cy="24002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white"/>
              </a:solidFill>
            </a:endParaRPr>
          </a:p>
        </p:txBody>
      </p:sp>
      <p:sp>
        <p:nvSpPr>
          <p:cNvPr id="3" name="Isosceles Triangle 2"/>
          <p:cNvSpPr/>
          <p:nvPr userDrawn="1"/>
        </p:nvSpPr>
        <p:spPr>
          <a:xfrm rot="10800000">
            <a:off x="158339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white"/>
              </a:solidFill>
            </a:endParaRPr>
          </a:p>
        </p:txBody>
      </p:sp>
      <p:sp>
        <p:nvSpPr>
          <p:cNvPr id="12" name="Isosceles Triangle 11"/>
          <p:cNvSpPr/>
          <p:nvPr userDrawn="1"/>
        </p:nvSpPr>
        <p:spPr>
          <a:xfrm rot="10800000">
            <a:off x="446371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white"/>
              </a:solidFill>
            </a:endParaRPr>
          </a:p>
        </p:txBody>
      </p:sp>
      <p:sp>
        <p:nvSpPr>
          <p:cNvPr id="13" name="Isosceles Triangle 12"/>
          <p:cNvSpPr/>
          <p:nvPr userDrawn="1"/>
        </p:nvSpPr>
        <p:spPr>
          <a:xfrm rot="10800000">
            <a:off x="734403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white"/>
              </a:solidFill>
            </a:endParaRPr>
          </a:p>
        </p:txBody>
      </p:sp>
      <p:sp>
        <p:nvSpPr>
          <p:cNvPr id="14" name="Isosceles Triangle 13"/>
          <p:cNvSpPr/>
          <p:nvPr userDrawn="1"/>
        </p:nvSpPr>
        <p:spPr>
          <a:xfrm rot="10800000">
            <a:off x="10224348"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white"/>
              </a:solidFill>
            </a:endParaRPr>
          </a:p>
        </p:txBody>
      </p:sp>
      <p:sp>
        <p:nvSpPr>
          <p:cNvPr id="15" name="Rectangle 14"/>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6" name="Rectangle 15"/>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Picture Placeholder 2"/>
          <p:cNvSpPr>
            <a:spLocks noGrp="1"/>
          </p:cNvSpPr>
          <p:nvPr>
            <p:ph type="pic" idx="1" hasCustomPrompt="1"/>
          </p:nvPr>
        </p:nvSpPr>
        <p:spPr>
          <a:xfrm>
            <a:off x="815413"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8" name="Picture Placeholder 2"/>
          <p:cNvSpPr>
            <a:spLocks noGrp="1"/>
          </p:cNvSpPr>
          <p:nvPr>
            <p:ph type="pic" idx="12" hasCustomPrompt="1"/>
          </p:nvPr>
        </p:nvSpPr>
        <p:spPr>
          <a:xfrm>
            <a:off x="3695732"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9" name="Picture Placeholder 2"/>
          <p:cNvSpPr>
            <a:spLocks noGrp="1"/>
          </p:cNvSpPr>
          <p:nvPr>
            <p:ph type="pic" idx="13" hasCustomPrompt="1"/>
          </p:nvPr>
        </p:nvSpPr>
        <p:spPr>
          <a:xfrm>
            <a:off x="6576051"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20" name="Picture Placeholder 2"/>
          <p:cNvSpPr>
            <a:spLocks noGrp="1"/>
          </p:cNvSpPr>
          <p:nvPr>
            <p:ph type="pic" idx="14" hasCustomPrompt="1"/>
          </p:nvPr>
        </p:nvSpPr>
        <p:spPr>
          <a:xfrm>
            <a:off x="9456369"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2" name="Rectangle 1"/>
          <p:cNvSpPr/>
          <p:nvPr userDrawn="1"/>
        </p:nvSpPr>
        <p:spPr>
          <a:xfrm>
            <a:off x="5231904" y="2276872"/>
            <a:ext cx="5711957" cy="39364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2400">
              <a:solidFill>
                <a:prstClr val="black">
                  <a:lumMod val="75000"/>
                  <a:lumOff val="25000"/>
                </a:prstClr>
              </a:solidFill>
            </a:endParaRPr>
          </a:p>
        </p:txBody>
      </p:sp>
      <p:sp>
        <p:nvSpPr>
          <p:cNvPr id="7" name="Picture Placeholder 2"/>
          <p:cNvSpPr>
            <a:spLocks noGrp="1"/>
          </p:cNvSpPr>
          <p:nvPr>
            <p:ph type="pic" idx="1" hasCustomPrompt="1"/>
          </p:nvPr>
        </p:nvSpPr>
        <p:spPr>
          <a:xfrm>
            <a:off x="1103445" y="1412776"/>
            <a:ext cx="4560000" cy="369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Images and Contents Layout">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0" y="990600"/>
            <a:ext cx="3887755" cy="58674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8" name="Picture Placeholder 2"/>
          <p:cNvSpPr>
            <a:spLocks noGrp="1"/>
          </p:cNvSpPr>
          <p:nvPr>
            <p:ph type="pic" idx="11" hasCustomPrompt="1"/>
          </p:nvPr>
        </p:nvSpPr>
        <p:spPr>
          <a:xfrm>
            <a:off x="4079776" y="0"/>
            <a:ext cx="8112224" cy="362102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_Images and Contents Layout">
    <p:spTree>
      <p:nvGrpSpPr>
        <p:cNvPr id="1" name=""/>
        <p:cNvGrpSpPr/>
        <p:nvPr/>
      </p:nvGrpSpPr>
      <p:grpSpPr>
        <a:xfrm>
          <a:off x="0" y="0"/>
          <a:ext cx="0" cy="0"/>
          <a:chOff x="0" y="0"/>
          <a:chExt cx="0" cy="0"/>
        </a:xfrm>
      </p:grpSpPr>
      <p:sp>
        <p:nvSpPr>
          <p:cNvPr id="9" name="Picture Placeholder 2"/>
          <p:cNvSpPr>
            <a:spLocks noGrp="1"/>
          </p:cNvSpPr>
          <p:nvPr>
            <p:ph type="pic" idx="1" hasCustomPrompt="1"/>
          </p:nvPr>
        </p:nvSpPr>
        <p:spPr>
          <a:xfrm>
            <a:off x="0" y="1013496"/>
            <a:ext cx="3887755" cy="356763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2" name="Picture Placeholder 2"/>
          <p:cNvSpPr>
            <a:spLocks noGrp="1"/>
          </p:cNvSpPr>
          <p:nvPr>
            <p:ph type="pic" idx="10" hasCustomPrompt="1"/>
          </p:nvPr>
        </p:nvSpPr>
        <p:spPr>
          <a:xfrm>
            <a:off x="8304245" y="0"/>
            <a:ext cx="3887755" cy="45811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3" name="Picture Placeholder 2"/>
          <p:cNvSpPr>
            <a:spLocks noGrp="1"/>
          </p:cNvSpPr>
          <p:nvPr>
            <p:ph type="pic" idx="11" hasCustomPrompt="1"/>
          </p:nvPr>
        </p:nvSpPr>
        <p:spPr>
          <a:xfrm>
            <a:off x="0" y="4773149"/>
            <a:ext cx="6096000" cy="208485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anose="020B0604020202020204" pitchFamily="34" charset="0"/>
              </a:defRPr>
            </a:lvl1pPr>
          </a:lstStyle>
          <a:p>
            <a:pPr lvl="0"/>
            <a:r>
              <a:rPr lang="en-US" altLang="ko-KR" dirty="0"/>
              <a:t>IMAGES &amp; CONTENTS</a:t>
            </a:r>
            <a:endParaRPr lang="en-US" altLang="ko-KR" dirty="0"/>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endParaRPr lang="en-US" altLang="ko-KR" dirty="0"/>
          </a:p>
        </p:txBody>
      </p:sp>
      <p:sp>
        <p:nvSpPr>
          <p:cNvPr id="2" name="Rectangle 1"/>
          <p:cNvSpPr/>
          <p:nvPr userDrawn="1"/>
        </p:nvSpPr>
        <p:spPr>
          <a:xfrm>
            <a:off x="595027" y="4101331"/>
            <a:ext cx="2400000" cy="230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1600">
              <a:solidFill>
                <a:prstClr val="black">
                  <a:lumMod val="75000"/>
                  <a:lumOff val="25000"/>
                </a:prstClr>
              </a:solidFill>
            </a:endParaRPr>
          </a:p>
        </p:txBody>
      </p:sp>
      <p:sp>
        <p:nvSpPr>
          <p:cNvPr id="12" name="Rectangle 11"/>
          <p:cNvSpPr/>
          <p:nvPr userDrawn="1"/>
        </p:nvSpPr>
        <p:spPr>
          <a:xfrm>
            <a:off x="9196973" y="1700808"/>
            <a:ext cx="2400000" cy="230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latinLnBrk="1"/>
            <a:endParaRPr lang="ko-KR" altLang="en-US" sz="1600">
              <a:solidFill>
                <a:prstClr val="black">
                  <a:lumMod val="75000"/>
                  <a:lumOff val="25000"/>
                </a:prstClr>
              </a:solidFill>
            </a:endParaRPr>
          </a:p>
        </p:txBody>
      </p:sp>
      <p:sp>
        <p:nvSpPr>
          <p:cNvPr id="13" name="Picture Placeholder 2"/>
          <p:cNvSpPr>
            <a:spLocks noGrp="1"/>
          </p:cNvSpPr>
          <p:nvPr>
            <p:ph type="pic" idx="12" hasCustomPrompt="1"/>
          </p:nvPr>
        </p:nvSpPr>
        <p:spPr>
          <a:xfrm>
            <a:off x="595027" y="1700808"/>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4" name="Picture Placeholder 2"/>
          <p:cNvSpPr>
            <a:spLocks noGrp="1"/>
          </p:cNvSpPr>
          <p:nvPr>
            <p:ph type="pic" idx="13" hasCustomPrompt="1"/>
          </p:nvPr>
        </p:nvSpPr>
        <p:spPr>
          <a:xfrm>
            <a:off x="9196973" y="4101331"/>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5" name="Picture Placeholder 2"/>
          <p:cNvSpPr>
            <a:spLocks noGrp="1"/>
          </p:cNvSpPr>
          <p:nvPr>
            <p:ph type="pic" idx="14" hasCustomPrompt="1"/>
          </p:nvPr>
        </p:nvSpPr>
        <p:spPr>
          <a:xfrm>
            <a:off x="3119669" y="4101331"/>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6" name="Picture Placeholder 2"/>
          <p:cNvSpPr>
            <a:spLocks noGrp="1"/>
          </p:cNvSpPr>
          <p:nvPr>
            <p:ph type="pic" idx="15" hasCustomPrompt="1"/>
          </p:nvPr>
        </p:nvSpPr>
        <p:spPr>
          <a:xfrm>
            <a:off x="3119669" y="1700808"/>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Images and Contents Layout">
    <p:spTree>
      <p:nvGrpSpPr>
        <p:cNvPr id="1" name=""/>
        <p:cNvGrpSpPr/>
        <p:nvPr/>
      </p:nvGrpSpPr>
      <p:grpSpPr>
        <a:xfrm>
          <a:off x="0" y="0"/>
          <a:ext cx="0" cy="0"/>
          <a:chOff x="0" y="0"/>
          <a:chExt cx="0" cy="0"/>
        </a:xfrm>
      </p:grpSpPr>
      <p:sp>
        <p:nvSpPr>
          <p:cNvPr id="16" name="Picture Placeholder 2"/>
          <p:cNvSpPr>
            <a:spLocks noGrp="1"/>
          </p:cNvSpPr>
          <p:nvPr>
            <p:ph type="pic" idx="12" hasCustomPrompt="1"/>
          </p:nvPr>
        </p:nvSpPr>
        <p:spPr>
          <a:xfrm>
            <a:off x="709650" y="480055"/>
            <a:ext cx="4224469" cy="419708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7" name="Picture Placeholder 2"/>
          <p:cNvSpPr>
            <a:spLocks noGrp="1"/>
          </p:cNvSpPr>
          <p:nvPr>
            <p:ph type="pic" idx="13" hasCustomPrompt="1"/>
          </p:nvPr>
        </p:nvSpPr>
        <p:spPr>
          <a:xfrm>
            <a:off x="5126140" y="480056"/>
            <a:ext cx="6336704" cy="229610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8" name="Picture Placeholder 2"/>
          <p:cNvSpPr>
            <a:spLocks noGrp="1"/>
          </p:cNvSpPr>
          <p:nvPr>
            <p:ph type="pic" idx="14" hasCustomPrompt="1"/>
          </p:nvPr>
        </p:nvSpPr>
        <p:spPr>
          <a:xfrm>
            <a:off x="5126140"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9" name="Picture Placeholder 2"/>
          <p:cNvSpPr>
            <a:spLocks noGrp="1"/>
          </p:cNvSpPr>
          <p:nvPr>
            <p:ph type="pic" idx="16" hasCustomPrompt="1"/>
          </p:nvPr>
        </p:nvSpPr>
        <p:spPr>
          <a:xfrm>
            <a:off x="7310492"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20" name="Picture Placeholder 2"/>
          <p:cNvSpPr>
            <a:spLocks noGrp="1"/>
          </p:cNvSpPr>
          <p:nvPr>
            <p:ph type="pic" idx="17" hasCustomPrompt="1"/>
          </p:nvPr>
        </p:nvSpPr>
        <p:spPr>
          <a:xfrm>
            <a:off x="9494844"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7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anose="020B0604020202020204" pitchFamily="34" charset="0"/>
              </a:defRPr>
            </a:lvl1pPr>
          </a:lstStyle>
          <a:p>
            <a:pPr lvl="0"/>
            <a:r>
              <a:rPr lang="en-US" altLang="ko-KR" dirty="0"/>
              <a:t>IMAGES &amp; CONTENTS</a:t>
            </a:r>
            <a:endParaRPr lang="en-US" altLang="ko-KR" dirty="0"/>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endParaRPr lang="en-US" altLang="ko-KR" dirty="0"/>
          </a:p>
        </p:txBody>
      </p:sp>
      <p:pic>
        <p:nvPicPr>
          <p:cNvPr id="5"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46767" y="2276873"/>
            <a:ext cx="7238124" cy="3966041"/>
          </a:xfrm>
          <a:prstGeom prst="rect">
            <a:avLst/>
          </a:prstGeom>
        </p:spPr>
      </p:pic>
      <p:sp>
        <p:nvSpPr>
          <p:cNvPr id="7" name="Picture Placeholder 2"/>
          <p:cNvSpPr>
            <a:spLocks noGrp="1"/>
          </p:cNvSpPr>
          <p:nvPr>
            <p:ph type="pic" idx="1" hasCustomPrompt="1"/>
          </p:nvPr>
        </p:nvSpPr>
        <p:spPr>
          <a:xfrm>
            <a:off x="5705875" y="2485912"/>
            <a:ext cx="4832891" cy="3124239"/>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8" name="Rectangle 7"/>
          <p:cNvSpPr/>
          <p:nvPr userDrawn="1"/>
        </p:nvSpPr>
        <p:spPr>
          <a:xfrm>
            <a:off x="4037371" y="1"/>
            <a:ext cx="4128459" cy="60959"/>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9" name="Rectangle 8"/>
          <p:cNvSpPr/>
          <p:nvPr userDrawn="1"/>
        </p:nvSpPr>
        <p:spPr>
          <a:xfrm>
            <a:off x="0" y="6753308"/>
            <a:ext cx="12192000" cy="110875"/>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8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anose="020B0604020202020204" pitchFamily="34" charset="0"/>
              </a:defRPr>
            </a:lvl1pPr>
          </a:lstStyle>
          <a:p>
            <a:pPr lvl="0"/>
            <a:r>
              <a:rPr lang="en-US" altLang="ko-KR" dirty="0"/>
              <a:t>IMAGES &amp; CONTENTS</a:t>
            </a:r>
            <a:endParaRPr lang="en-US" altLang="ko-KR" dirty="0"/>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5" b="0" baseline="0">
                <a:solidFill>
                  <a:schemeClr val="tx1">
                    <a:lumMod val="75000"/>
                    <a:lumOff val="25000"/>
                  </a:schemeClr>
                </a:solidFill>
                <a:latin typeface="+mn-lt"/>
                <a:cs typeface="Arial" panose="020B0604020202020204" pitchFamily="34" charset="0"/>
              </a:defRPr>
            </a:lvl1pPr>
          </a:lstStyle>
          <a:p>
            <a:pPr lvl="0"/>
            <a:r>
              <a:rPr lang="en-US" altLang="ko-KR" dirty="0"/>
              <a:t>Insert the title of your subtitle Here</a:t>
            </a:r>
            <a:endParaRPr lang="en-US" altLang="ko-KR" dirty="0"/>
          </a:p>
        </p:txBody>
      </p:sp>
      <p:pic>
        <p:nvPicPr>
          <p:cNvPr id="5" name="Picture 4"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76400" y="1815747"/>
            <a:ext cx="3360373" cy="3350541"/>
          </a:xfrm>
          <a:prstGeom prst="rect">
            <a:avLst/>
          </a:prstGeom>
          <a:noFill/>
        </p:spPr>
      </p:pic>
      <p:pic>
        <p:nvPicPr>
          <p:cNvPr id="7" name="Picture 6"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406826" y="1815747"/>
            <a:ext cx="3360373" cy="3350541"/>
          </a:xfrm>
          <a:prstGeom prst="rect">
            <a:avLst/>
          </a:prstGeom>
          <a:noFill/>
        </p:spPr>
      </p:pic>
      <p:pic>
        <p:nvPicPr>
          <p:cNvPr id="9" name="Picture 8"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037251" y="1815747"/>
            <a:ext cx="3360373" cy="3350541"/>
          </a:xfrm>
          <a:prstGeom prst="rect">
            <a:avLst/>
          </a:prstGeom>
          <a:noFill/>
        </p:spPr>
      </p:pic>
      <p:sp>
        <p:nvSpPr>
          <p:cNvPr id="13" name="Picture Placeholder 2"/>
          <p:cNvSpPr>
            <a:spLocks noGrp="1"/>
          </p:cNvSpPr>
          <p:nvPr>
            <p:ph type="pic" idx="1" hasCustomPrompt="1"/>
          </p:nvPr>
        </p:nvSpPr>
        <p:spPr>
          <a:xfrm>
            <a:off x="90990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4" name="Picture Placeholder 2"/>
          <p:cNvSpPr>
            <a:spLocks noGrp="1"/>
          </p:cNvSpPr>
          <p:nvPr>
            <p:ph type="pic" idx="12" hasCustomPrompt="1"/>
          </p:nvPr>
        </p:nvSpPr>
        <p:spPr>
          <a:xfrm>
            <a:off x="453956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5" name="Picture Placeholder 2"/>
          <p:cNvSpPr>
            <a:spLocks noGrp="1"/>
          </p:cNvSpPr>
          <p:nvPr>
            <p:ph type="pic" idx="13" hasCustomPrompt="1"/>
          </p:nvPr>
        </p:nvSpPr>
        <p:spPr>
          <a:xfrm>
            <a:off x="816922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
        <p:nvSpPr>
          <p:cNvPr id="16" name="Rectangle 15"/>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Rectangle 16"/>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9_Images and Contents Layout">
    <p:spTree>
      <p:nvGrpSpPr>
        <p:cNvPr id="1" name=""/>
        <p:cNvGrpSpPr/>
        <p:nvPr/>
      </p:nvGrpSpPr>
      <p:grpSpPr>
        <a:xfrm>
          <a:off x="0" y="0"/>
          <a:ext cx="0" cy="0"/>
          <a:chOff x="0" y="0"/>
          <a:chExt cx="0" cy="0"/>
        </a:xfrm>
      </p:grpSpPr>
      <p:sp>
        <p:nvSpPr>
          <p:cNvPr id="6" name="Picture Placeholder 2"/>
          <p:cNvSpPr>
            <a:spLocks noGrp="1"/>
          </p:cNvSpPr>
          <p:nvPr>
            <p:ph type="pic" idx="1" hasCustomPrompt="1"/>
          </p:nvPr>
        </p:nvSpPr>
        <p:spPr>
          <a:xfrm>
            <a:off x="0" y="0"/>
            <a:ext cx="12192000" cy="4101075"/>
          </a:xfrm>
          <a:prstGeom prst="rect">
            <a:avLst/>
          </a:prstGeom>
          <a:solidFill>
            <a:schemeClr val="bg1">
              <a:lumMod val="85000"/>
            </a:schemeClr>
          </a:solidFill>
        </p:spPr>
        <p:txBody>
          <a:bodyPr anchor="ctr"/>
          <a:lstStyle>
            <a:lvl1pPr marL="0" indent="0" algn="ctr">
              <a:buNone/>
              <a:defRPr sz="1600" baseline="0">
                <a:solidFill>
                  <a:schemeClr val="tx1">
                    <a:lumMod val="75000"/>
                    <a:lumOff val="25000"/>
                  </a:schemeClr>
                </a:solidFill>
                <a:latin typeface="+mn-lt"/>
                <a:cs typeface="Arial" panose="020B0604020202020204" pitchFamily="34" charset="0"/>
              </a:defRPr>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r>
              <a:rPr lang="en-US" altLang="ko-KR" dirty="0"/>
              <a:t>Your Picture Here</a:t>
            </a:r>
            <a:endParaRPr lang="ko-KR"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anose="020B0604020202020204" pitchFamily="34" charset="0"/>
              </a:defRPr>
            </a:lvl1pPr>
          </a:lstStyle>
          <a:p>
            <a:pPr lvl="0"/>
            <a:r>
              <a:rPr lang="en-US" altLang="ko-KR" dirty="0"/>
              <a:t>ICON SETS LAYOUT</a:t>
            </a:r>
            <a:endParaRPr lang="en-US" altLang="ko-KR" dirty="0"/>
          </a:p>
        </p:txBody>
      </p:sp>
      <p:grpSp>
        <p:nvGrpSpPr>
          <p:cNvPr id="5" name="Group 4"/>
          <p:cNvGrpSpPr/>
          <p:nvPr userDrawn="1"/>
        </p:nvGrpSpPr>
        <p:grpSpPr>
          <a:xfrm>
            <a:off x="472011" y="1508786"/>
            <a:ext cx="3799787" cy="4865561"/>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dirty="0">
                <a:solidFill>
                  <a:prstClr val="white"/>
                </a:solidFill>
              </a:endParaRPr>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white"/>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black"/>
                </a:solidFil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1.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5" Type="http://schemas.openxmlformats.org/officeDocument/2006/relationships/theme" Target="../theme/theme2.xml"/><Relationship Id="rId14" Type="http://schemas.openxmlformats.org/officeDocument/2006/relationships/image" Target="../media/image1.png"/><Relationship Id="rId13" Type="http://schemas.openxmlformats.org/officeDocument/2006/relationships/slideLayout" Target="../slideLayouts/slideLayout25.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4.xml"/><Relationship Id="rId8" Type="http://schemas.openxmlformats.org/officeDocument/2006/relationships/slideLayout" Target="../slideLayouts/slideLayout33.xml"/><Relationship Id="rId7" Type="http://schemas.openxmlformats.org/officeDocument/2006/relationships/slideLayout" Target="../slideLayouts/slideLayout32.xml"/><Relationship Id="rId6" Type="http://schemas.openxmlformats.org/officeDocument/2006/relationships/slideLayout" Target="../slideLayouts/slideLayout31.xml"/><Relationship Id="rId5" Type="http://schemas.openxmlformats.org/officeDocument/2006/relationships/slideLayout" Target="../slideLayouts/slideLayout30.xml"/><Relationship Id="rId4" Type="http://schemas.openxmlformats.org/officeDocument/2006/relationships/slideLayout" Target="../slideLayouts/slideLayout29.xml"/><Relationship Id="rId3" Type="http://schemas.openxmlformats.org/officeDocument/2006/relationships/slideLayout" Target="../slideLayouts/slideLayout28.xml"/><Relationship Id="rId2" Type="http://schemas.openxmlformats.org/officeDocument/2006/relationships/slideLayout" Target="../slideLayouts/slideLayout27.xml"/><Relationship Id="rId15" Type="http://schemas.openxmlformats.org/officeDocument/2006/relationships/theme" Target="../theme/theme3.xml"/><Relationship Id="rId14" Type="http://schemas.openxmlformats.org/officeDocument/2006/relationships/slideLayout" Target="../slideLayouts/slideLayout39.xml"/><Relationship Id="rId13" Type="http://schemas.openxmlformats.org/officeDocument/2006/relationships/slideLayout" Target="../slideLayouts/slideLayout38.xml"/><Relationship Id="rId12" Type="http://schemas.openxmlformats.org/officeDocument/2006/relationships/slideLayout" Target="../slideLayouts/slideLayout37.xml"/><Relationship Id="rId11" Type="http://schemas.openxmlformats.org/officeDocument/2006/relationships/slideLayout" Target="../slideLayouts/slideLayout36.xml"/><Relationship Id="rId10" Type="http://schemas.openxmlformats.org/officeDocument/2006/relationships/slideLayout" Target="../slideLayouts/slideLayout35.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Lst>
  <p:hf hdr="0" ftr="0" dt="0"/>
  <p:txStyles>
    <p:titleStyle>
      <a:lvl1pPr algn="ctr" defTabSz="1219200" rtl="0" eaLnBrk="1" latinLnBrk="1" hangingPunct="1">
        <a:spcBef>
          <a:spcPct val="0"/>
        </a:spcBef>
        <a:buNone/>
        <a:defRPr sz="5865" kern="1200">
          <a:solidFill>
            <a:schemeClr val="tx1"/>
          </a:solidFill>
          <a:latin typeface="+mj-lt"/>
          <a:ea typeface="+mj-ea"/>
          <a:cs typeface="+mj-cs"/>
        </a:defRPr>
      </a:lvl1pPr>
    </p:titleStyle>
    <p:bodyStyle>
      <a:lvl1pPr marL="457200" indent="-457200" algn="l" defTabSz="1219200" rtl="0" eaLnBrk="1" latinLnBrk="1"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9200" rtl="0" eaLnBrk="1" latinLnBrk="1"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92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32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1"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ko-KR"/>
      </a:defPPr>
      <a:lvl1pPr marL="0" algn="l" defTabSz="1219200" rtl="0" eaLnBrk="1" latinLnBrk="1" hangingPunct="1">
        <a:defRPr sz="2400" kern="1200">
          <a:solidFill>
            <a:schemeClr val="tx1"/>
          </a:solidFill>
          <a:latin typeface="+mn-lt"/>
          <a:ea typeface="+mn-ea"/>
          <a:cs typeface="+mn-cs"/>
        </a:defRPr>
      </a:lvl1pPr>
      <a:lvl2pPr marL="609600" algn="l" defTabSz="1219200" rtl="0" eaLnBrk="1" latinLnBrk="1" hangingPunct="1">
        <a:defRPr sz="2400" kern="1200">
          <a:solidFill>
            <a:schemeClr val="tx1"/>
          </a:solidFill>
          <a:latin typeface="+mn-lt"/>
          <a:ea typeface="+mn-ea"/>
          <a:cs typeface="+mn-cs"/>
        </a:defRPr>
      </a:lvl2pPr>
      <a:lvl3pPr marL="1219200" algn="l" defTabSz="1219200" rtl="0" eaLnBrk="1" latinLnBrk="1" hangingPunct="1">
        <a:defRPr sz="2400" kern="1200">
          <a:solidFill>
            <a:schemeClr val="tx1"/>
          </a:solidFill>
          <a:latin typeface="+mn-lt"/>
          <a:ea typeface="+mn-ea"/>
          <a:cs typeface="+mn-cs"/>
        </a:defRPr>
      </a:lvl3pPr>
      <a:lvl4pPr marL="1828800" algn="l" defTabSz="1219200" rtl="0" eaLnBrk="1" latinLnBrk="1" hangingPunct="1">
        <a:defRPr sz="2400" kern="1200">
          <a:solidFill>
            <a:schemeClr val="tx1"/>
          </a:solidFill>
          <a:latin typeface="+mn-lt"/>
          <a:ea typeface="+mn-ea"/>
          <a:cs typeface="+mn-cs"/>
        </a:defRPr>
      </a:lvl4pPr>
      <a:lvl5pPr marL="2438400" algn="l" defTabSz="1219200" rtl="0" eaLnBrk="1" latinLnBrk="1" hangingPunct="1">
        <a:defRPr sz="2400" kern="1200">
          <a:solidFill>
            <a:schemeClr val="tx1"/>
          </a:solidFill>
          <a:latin typeface="+mn-lt"/>
          <a:ea typeface="+mn-ea"/>
          <a:cs typeface="+mn-cs"/>
        </a:defRPr>
      </a:lvl5pPr>
      <a:lvl6pPr marL="3048000" algn="l" defTabSz="1219200" rtl="0" eaLnBrk="1" latinLnBrk="1" hangingPunct="1">
        <a:defRPr sz="2400" kern="1200">
          <a:solidFill>
            <a:schemeClr val="tx1"/>
          </a:solidFill>
          <a:latin typeface="+mn-lt"/>
          <a:ea typeface="+mn-ea"/>
          <a:cs typeface="+mn-cs"/>
        </a:defRPr>
      </a:lvl6pPr>
      <a:lvl7pPr marL="3657600" algn="l" defTabSz="1219200" rtl="0" eaLnBrk="1" latinLnBrk="1" hangingPunct="1">
        <a:defRPr sz="2400" kern="1200">
          <a:solidFill>
            <a:schemeClr val="tx1"/>
          </a:solidFill>
          <a:latin typeface="+mn-lt"/>
          <a:ea typeface="+mn-ea"/>
          <a:cs typeface="+mn-cs"/>
        </a:defRPr>
      </a:lvl7pPr>
      <a:lvl8pPr marL="4267200" algn="l" defTabSz="1219200" rtl="0" eaLnBrk="1" latinLnBrk="1" hangingPunct="1">
        <a:defRPr sz="2400" kern="1200">
          <a:solidFill>
            <a:schemeClr val="tx1"/>
          </a:solidFill>
          <a:latin typeface="+mn-lt"/>
          <a:ea typeface="+mn-ea"/>
          <a:cs typeface="+mn-cs"/>
        </a:defRPr>
      </a:lvl8pPr>
      <a:lvl9pPr marL="4876800" algn="l" defTabSz="1219200" rtl="0" eaLnBrk="1" latinLnBrk="1"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4421" y="6053794"/>
            <a:ext cx="12196420" cy="439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302197" y="5901985"/>
            <a:ext cx="45719" cy="61388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lide Number Placeholder 2"/>
          <p:cNvSpPr txBox="1"/>
          <p:nvPr/>
        </p:nvSpPr>
        <p:spPr>
          <a:xfrm>
            <a:off x="8763000" y="65087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46" name="Right Triangle 45"/>
          <p:cNvSpPr/>
          <p:nvPr/>
        </p:nvSpPr>
        <p:spPr>
          <a:xfrm flipV="1">
            <a:off x="9506857" y="5939880"/>
            <a:ext cx="1291772" cy="1157606"/>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37" name="Right Triangle 36"/>
          <p:cNvSpPr/>
          <p:nvPr/>
        </p:nvSpPr>
        <p:spPr>
          <a:xfrm flipH="1">
            <a:off x="7045437" y="-64960"/>
            <a:ext cx="5146562" cy="5852440"/>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45" name="Rectangle 44"/>
          <p:cNvSpPr/>
          <p:nvPr/>
        </p:nvSpPr>
        <p:spPr>
          <a:xfrm>
            <a:off x="2698031" y="1476029"/>
            <a:ext cx="6829425" cy="2797237"/>
          </a:xfrm>
          <a:prstGeom prst="rect">
            <a:avLst/>
          </a:prstGeom>
          <a:gradFill flip="none" rotWithShape="1">
            <a:gsLst>
              <a:gs pos="15000">
                <a:srgbClr val="FFFFFF">
                  <a:alpha val="34000"/>
                </a:srgbClr>
              </a:gs>
              <a:gs pos="94000">
                <a:srgbClr val="FFFFFF">
                  <a:alpha val="34000"/>
                </a:srgbClr>
              </a:gs>
              <a:gs pos="2655">
                <a:schemeClr val="bg1">
                  <a:alpha val="0"/>
                </a:schemeClr>
              </a:gs>
              <a:gs pos="51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rgbClr val="000000"/>
                </a:solidFill>
              </a:rPr>
              <a:t>Submitted in the partial fulfillment for the award of the degree of</a:t>
            </a:r>
            <a:endParaRPr lang="en-US" sz="2400" i="1" dirty="0">
              <a:solidFill>
                <a:srgbClr val="000000"/>
              </a:solidFill>
            </a:endParaRPr>
          </a:p>
          <a:p>
            <a:pPr algn="ctr"/>
            <a:r>
              <a:rPr lang="en-US" sz="2400" b="1" dirty="0">
                <a:solidFill>
                  <a:srgbClr val="000000"/>
                </a:solidFill>
              </a:rPr>
              <a:t>BACHELOR OF ENGINEERING </a:t>
            </a:r>
            <a:endParaRPr lang="en-US" sz="2400" b="1" dirty="0">
              <a:solidFill>
                <a:srgbClr val="000000"/>
              </a:solidFill>
            </a:endParaRPr>
          </a:p>
          <a:p>
            <a:pPr algn="ctr"/>
            <a:r>
              <a:rPr lang="en-US" sz="2400" i="1" dirty="0">
                <a:solidFill>
                  <a:srgbClr val="000000"/>
                </a:solidFill>
              </a:rPr>
              <a:t> IN</a:t>
            </a:r>
            <a:endParaRPr lang="en-US" sz="2400" i="1" dirty="0">
              <a:solidFill>
                <a:srgbClr val="000000"/>
              </a:solidFill>
            </a:endParaRPr>
          </a:p>
          <a:p>
            <a:pPr algn="ctr"/>
            <a:r>
              <a:rPr lang="en-US" sz="2400" i="1" dirty="0">
                <a:solidFill>
                  <a:srgbClr val="000000"/>
                </a:solidFill>
              </a:rPr>
              <a:t>Artificial Intelligence and Machine Learning</a:t>
            </a:r>
            <a:endParaRPr lang="en-US" sz="2400" i="1" dirty="0">
              <a:solidFill>
                <a:srgbClr val="000000"/>
              </a:solidFill>
            </a:endParaRPr>
          </a:p>
        </p:txBody>
      </p:sp>
      <p:sp>
        <p:nvSpPr>
          <p:cNvPr id="43" name="Right Triangle 42"/>
          <p:cNvSpPr/>
          <p:nvPr/>
        </p:nvSpPr>
        <p:spPr>
          <a:xfrm rot="10800000" flipV="1">
            <a:off x="9829797" y="5333999"/>
            <a:ext cx="2366623" cy="1600201"/>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a:spLocks noChangeArrowheads="1"/>
          </p:cNvSpPr>
          <p:nvPr/>
        </p:nvSpPr>
        <p:spPr bwMode="auto">
          <a:xfrm>
            <a:off x="6881359" y="6019560"/>
            <a:ext cx="4928608" cy="646331"/>
          </a:xfrm>
          <a:prstGeom prst="rect">
            <a:avLst/>
          </a:prstGeom>
          <a:noFill/>
          <a:ln>
            <a:noFill/>
          </a:ln>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r>
              <a:rPr lang="en-US" sz="2000" b="1" dirty="0">
                <a:solidFill>
                  <a:prstClr val="black">
                    <a:lumMod val="65000"/>
                    <a:lumOff val="35000"/>
                  </a:prstClr>
                </a:solidFill>
                <a:latin typeface="Casper" panose="02000506000000020004" pitchFamily="2" charset="0"/>
                <a:ea typeface="Karla" pitchFamily="2" charset="0"/>
                <a:cs typeface="Karla" pitchFamily="2" charset="0"/>
              </a:rPr>
              <a:t>DISCOVER . </a:t>
            </a:r>
            <a:r>
              <a:rPr lang="en-US" sz="2000" b="1" dirty="0">
                <a:solidFill>
                  <a:srgbClr val="C00000"/>
                </a:solidFill>
                <a:latin typeface="Casper" panose="02000506000000020004" pitchFamily="2" charset="0"/>
                <a:ea typeface="Karla" pitchFamily="2" charset="0"/>
                <a:cs typeface="Karla" pitchFamily="2" charset="0"/>
              </a:rPr>
              <a:t>LEARN</a:t>
            </a:r>
            <a:r>
              <a:rPr lang="en-US" sz="2000" b="1" dirty="0">
                <a:solidFill>
                  <a:prstClr val="black">
                    <a:lumMod val="65000"/>
                    <a:lumOff val="35000"/>
                  </a:prstClr>
                </a:solidFill>
                <a:latin typeface="Casper" panose="02000506000000020004" pitchFamily="2" charset="0"/>
                <a:ea typeface="Karla" pitchFamily="2" charset="0"/>
                <a:cs typeface="Karla" pitchFamily="2" charset="0"/>
              </a:rPr>
              <a:t> . EMPOWER</a:t>
            </a:r>
            <a:endParaRPr lang="en-US" sz="1200" b="1" dirty="0">
              <a:solidFill>
                <a:prstClr val="black"/>
              </a:solidFill>
              <a:latin typeface="Casper" panose="02000506000000020004" pitchFamily="2" charset="0"/>
            </a:endParaRPr>
          </a:p>
          <a:p>
            <a:pPr eaLnBrk="1" hangingPunct="1"/>
            <a:endParaRPr lang="en-US" sz="1600" b="1" dirty="0">
              <a:latin typeface="Casper" panose="02000506000000020004" pitchFamily="2" charset="0"/>
            </a:endParaRPr>
          </a:p>
        </p:txBody>
      </p:sp>
      <p:sp>
        <p:nvSpPr>
          <p:cNvPr id="52" name="Rectangle 51"/>
          <p:cNvSpPr/>
          <p:nvPr/>
        </p:nvSpPr>
        <p:spPr>
          <a:xfrm>
            <a:off x="6885780" y="6043646"/>
            <a:ext cx="45719" cy="3706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a:spLocks noChangeArrowheads="1"/>
          </p:cNvSpPr>
          <p:nvPr/>
        </p:nvSpPr>
        <p:spPr bwMode="auto">
          <a:xfrm>
            <a:off x="443345" y="6014156"/>
            <a:ext cx="5882609" cy="430887"/>
          </a:xfrm>
          <a:prstGeom prst="rect">
            <a:avLst/>
          </a:prstGeom>
          <a:noFill/>
          <a:ln>
            <a:noFill/>
          </a:ln>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lgn="ctr" defTabSz="622300">
              <a:lnSpc>
                <a:spcPct val="90000"/>
              </a:lnSpc>
              <a:spcBef>
                <a:spcPct val="0"/>
              </a:spcBef>
              <a:spcAft>
                <a:spcPct val="35000"/>
              </a:spcAft>
            </a:pPr>
            <a:r>
              <a:rPr lang="en-US" sz="2400" b="1" dirty="0">
                <a:solidFill>
                  <a:srgbClr val="FF0000"/>
                </a:solidFill>
                <a:latin typeface="Times New Roman" panose="02020603050405020304" pitchFamily="18" charset="0"/>
                <a:cs typeface="Times New Roman" panose="02020603050405020304" pitchFamily="18" charset="0"/>
              </a:rPr>
              <a:t>Department of AIT-CSE</a:t>
            </a:r>
            <a:endParaRPr lang="en-US" sz="1600" dirty="0">
              <a:solidFill>
                <a:srgbClr val="FF0000"/>
              </a:solidFill>
              <a:latin typeface="Times New Roman" panose="02020603050405020304" pitchFamily="18" charset="0"/>
              <a:cs typeface="Times New Roman" panose="02020603050405020304" pitchFamily="18" charset="0"/>
            </a:endParaRPr>
          </a:p>
        </p:txBody>
      </p:sp>
      <p:sp>
        <p:nvSpPr>
          <p:cNvPr id="26" name="TextBox 25"/>
          <p:cNvSpPr txBox="1">
            <a:spLocks noChangeArrowheads="1"/>
          </p:cNvSpPr>
          <p:nvPr/>
        </p:nvSpPr>
        <p:spPr bwMode="auto">
          <a:xfrm>
            <a:off x="1657138" y="442730"/>
            <a:ext cx="8477097" cy="1200329"/>
          </a:xfrm>
          <a:prstGeom prst="rect">
            <a:avLst/>
          </a:prstGeom>
          <a:noFill/>
          <a:ln>
            <a:noFill/>
          </a:ln>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algn="ctr"/>
            <a:r>
              <a:rPr lang="en-US" sz="3600" b="1" dirty="0">
                <a:latin typeface="Arial Black" panose="020B0A04020102020204" pitchFamily="34" charset="0"/>
              </a:rPr>
              <a:t>Classification of Depression on Social Media using Text Mining</a:t>
            </a:r>
            <a:endParaRPr lang="en-US" sz="3600" dirty="0">
              <a:latin typeface="Raleway ExtraBold" pitchFamily="34" charset="-52"/>
            </a:endParaRPr>
          </a:p>
        </p:txBody>
      </p:sp>
      <p:sp>
        <p:nvSpPr>
          <p:cNvPr id="15" name="Slide Number Placeholder 14"/>
          <p:cNvSpPr>
            <a:spLocks noGrp="1"/>
          </p:cNvSpPr>
          <p:nvPr>
            <p:ph type="sldNum" sz="quarter" idx="12"/>
          </p:nvPr>
        </p:nvSpPr>
        <p:spPr/>
        <p:txBody>
          <a:bodyPr/>
          <a:lstStyle/>
          <a:p>
            <a:fld id="{BDCDBBEF-AA6C-4BA6-85B2-A17D7F280E38}" type="slidenum">
              <a:rPr lang="en-US" smtClean="0"/>
            </a:fld>
            <a:endParaRPr lang="en-US"/>
          </a:p>
        </p:txBody>
      </p:sp>
      <p:sp>
        <p:nvSpPr>
          <p:cNvPr id="5" name="TextBox 4"/>
          <p:cNvSpPr txBox="1"/>
          <p:nvPr/>
        </p:nvSpPr>
        <p:spPr>
          <a:xfrm>
            <a:off x="1885918" y="4004819"/>
            <a:ext cx="3222292" cy="3170099"/>
          </a:xfrm>
          <a:prstGeom prst="rect">
            <a:avLst/>
          </a:prstGeom>
          <a:noFill/>
        </p:spPr>
        <p:txBody>
          <a:bodyPr wrap="none" rtlCol="0">
            <a:spAutoFit/>
          </a:bodyPr>
          <a:lstStyle/>
          <a:p>
            <a:pPr algn="l"/>
            <a:r>
              <a:rPr lang="en-US" sz="2000" b="1" dirty="0"/>
              <a:t>Submitted by: </a:t>
            </a:r>
            <a:endParaRPr lang="en-US" sz="2000" b="1" dirty="0"/>
          </a:p>
          <a:p>
            <a:pPr algn="l"/>
            <a:r>
              <a:rPr lang="en-US" sz="2000" dirty="0"/>
              <a:t>Pranay Reddy(18BCS6100)</a:t>
            </a:r>
            <a:endParaRPr lang="en-US" sz="2000" dirty="0"/>
          </a:p>
          <a:p>
            <a:pPr algn="l"/>
            <a:r>
              <a:rPr lang="en-US" sz="2000" dirty="0"/>
              <a:t>Karishma Kansal(18BCS6103)</a:t>
            </a:r>
            <a:endParaRPr lang="en-US" sz="2000" dirty="0"/>
          </a:p>
          <a:p>
            <a:r>
              <a:rPr lang="en-IN" sz="2000" i="0" u="none" strike="noStrike" baseline="0" dirty="0" err="1">
                <a:solidFill>
                  <a:srgbClr val="000000"/>
                </a:solidFill>
              </a:rPr>
              <a:t>Chitrang</a:t>
            </a:r>
            <a:r>
              <a:rPr lang="en-IN" sz="2000" i="0" u="none" strike="noStrike" baseline="0" dirty="0">
                <a:solidFill>
                  <a:srgbClr val="000000"/>
                </a:solidFill>
              </a:rPr>
              <a:t> </a:t>
            </a:r>
            <a:r>
              <a:rPr lang="en-IN" sz="2000" i="0" u="none" strike="noStrike" baseline="0" dirty="0" err="1">
                <a:solidFill>
                  <a:srgbClr val="000000"/>
                </a:solidFill>
              </a:rPr>
              <a:t>Juneja</a:t>
            </a:r>
            <a:r>
              <a:rPr lang="en-IN" sz="2000" i="0" u="none" strike="noStrike" baseline="0" dirty="0">
                <a:solidFill>
                  <a:srgbClr val="000000"/>
                </a:solidFill>
              </a:rPr>
              <a:t>(18BCS6115)</a:t>
            </a:r>
            <a:endParaRPr lang="en-IN" sz="2000" i="0" u="none" strike="noStrike" baseline="0" dirty="0">
              <a:solidFill>
                <a:srgbClr val="000000"/>
              </a:solidFill>
            </a:endParaRPr>
          </a:p>
          <a:p>
            <a:r>
              <a:rPr lang="en-IN" sz="2000" i="0" u="none" strike="noStrike" baseline="0" dirty="0" err="1">
                <a:solidFill>
                  <a:srgbClr val="000000"/>
                </a:solidFill>
              </a:rPr>
              <a:t>Sejal</a:t>
            </a:r>
            <a:r>
              <a:rPr lang="en-IN" sz="2000" i="0" u="none" strike="noStrike" baseline="0" dirty="0">
                <a:solidFill>
                  <a:srgbClr val="000000"/>
                </a:solidFill>
              </a:rPr>
              <a:t> Gulati(18BCS6116) </a:t>
            </a:r>
            <a:endParaRPr lang="en-IN" sz="2000" i="0" u="none" strike="noStrike" baseline="0" dirty="0">
              <a:solidFill>
                <a:srgbClr val="000000"/>
              </a:solidFill>
            </a:endParaRPr>
          </a:p>
          <a:p>
            <a:r>
              <a:rPr lang="en-IN" sz="2000" i="0" u="none" strike="noStrike" baseline="0" dirty="0">
                <a:solidFill>
                  <a:srgbClr val="000000"/>
                </a:solidFill>
              </a:rPr>
              <a:t>Sachin Kaushik(18BCS6119)  </a:t>
            </a:r>
            <a:endParaRPr lang="en-US" sz="2000" dirty="0"/>
          </a:p>
          <a:p>
            <a:pPr algn="l"/>
            <a:endParaRPr lang="en-US" sz="2000" dirty="0"/>
          </a:p>
          <a:p>
            <a:pPr algn="l"/>
            <a:endParaRPr lang="en-US" sz="2000" dirty="0"/>
          </a:p>
          <a:p>
            <a:pPr algn="l"/>
            <a:endParaRPr lang="en-US" sz="2000" dirty="0"/>
          </a:p>
          <a:p>
            <a:endParaRPr lang="en-US" sz="2000" dirty="0"/>
          </a:p>
        </p:txBody>
      </p:sp>
      <p:sp>
        <p:nvSpPr>
          <p:cNvPr id="6" name="TextBox 5"/>
          <p:cNvSpPr txBox="1"/>
          <p:nvPr/>
        </p:nvSpPr>
        <p:spPr>
          <a:xfrm>
            <a:off x="7706741" y="4004705"/>
            <a:ext cx="2971326" cy="1015663"/>
          </a:xfrm>
          <a:prstGeom prst="rect">
            <a:avLst/>
          </a:prstGeom>
          <a:noFill/>
        </p:spPr>
        <p:txBody>
          <a:bodyPr wrap="none" rtlCol="0">
            <a:spAutoFit/>
          </a:bodyPr>
          <a:lstStyle/>
          <a:p>
            <a:r>
              <a:rPr lang="en-US" sz="2000" b="1" dirty="0"/>
              <a:t>Under the Supervision of: </a:t>
            </a:r>
            <a:endParaRPr lang="en-US" sz="2000" dirty="0"/>
          </a:p>
          <a:p>
            <a:r>
              <a:rPr lang="en-US" sz="2000" dirty="0"/>
              <a:t>Gurpreet Singh Panesar </a:t>
            </a:r>
            <a:endParaRPr lang="en-US" sz="2000" dirty="0"/>
          </a:p>
          <a:p>
            <a:endParaRPr 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endParaRPr lang="en-US" b="1" dirty="0"/>
          </a:p>
        </p:txBody>
      </p:sp>
      <p:pic>
        <p:nvPicPr>
          <p:cNvPr id="6" name="Content Placeholder 5"/>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280890" y="1690688"/>
            <a:ext cx="9136159" cy="4387166"/>
          </a:xfrm>
        </p:spPr>
      </p:pic>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endParaRPr lang="en-US" b="1" dirty="0"/>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pic>
        <p:nvPicPr>
          <p:cNvPr id="8" name="Content Placeholder 7"/>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531083" y="1690688"/>
            <a:ext cx="8856212" cy="4490063"/>
          </a:xfr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endParaRPr lang="en-US" b="1" dirty="0"/>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pic>
        <p:nvPicPr>
          <p:cNvPr id="7" name="Content Placeholder 6"/>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601815" y="1825625"/>
            <a:ext cx="8988369" cy="4351338"/>
          </a:xfr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endParaRPr lang="en-US" b="1" dirty="0"/>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pic>
        <p:nvPicPr>
          <p:cNvPr id="8" name="Content Placeholder 7"/>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934529" y="1690687"/>
            <a:ext cx="8232927" cy="4631021"/>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endParaRPr lang="en-US" b="1" dirty="0"/>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pic>
        <p:nvPicPr>
          <p:cNvPr id="12" name="Content Placeholder 11"/>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917751" y="1690687"/>
            <a:ext cx="8249706" cy="4640460"/>
          </a:xfr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endParaRPr lang="en-US" b="1" dirty="0"/>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pic>
        <p:nvPicPr>
          <p:cNvPr id="8" name="Content Placeholder 7"/>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674471" y="1690688"/>
            <a:ext cx="8341984" cy="4692366"/>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a:t>
            </a:r>
            <a:endParaRPr lang="en-US" b="1" dirty="0"/>
          </a:p>
        </p:txBody>
      </p:sp>
      <p:sp>
        <p:nvSpPr>
          <p:cNvPr id="3" name="Content Placeholder 2"/>
          <p:cNvSpPr>
            <a:spLocks noGrp="1"/>
          </p:cNvSpPr>
          <p:nvPr>
            <p:ph idx="1"/>
          </p:nvPr>
        </p:nvSpPr>
        <p:spPr/>
        <p:txBody>
          <a:bodyPr>
            <a:normAutofit/>
          </a:bodyPr>
          <a:lstStyle/>
          <a:p>
            <a:r>
              <a:rPr lang="en-US" sz="2400" b="0" i="0" u="none" strike="noStrike" baseline="0" dirty="0">
                <a:solidFill>
                  <a:srgbClr val="000000"/>
                </a:solidFill>
                <a:latin typeface="Times New Roman" panose="02020603050405020304" pitchFamily="18" charset="0"/>
              </a:rPr>
              <a:t>Clinic depression has been a serious mental illness since past decades which negatively affects human’s health. It is difficult to confirm human’s depression symptoms from their behaviors via restricted clinic records. </a:t>
            </a:r>
            <a:endParaRPr lang="en-US" sz="2400" b="0" i="0" u="none" strike="noStrike" baseline="0" dirty="0">
              <a:solidFill>
                <a:srgbClr val="000000"/>
              </a:solidFill>
              <a:latin typeface="Times New Roman" panose="02020603050405020304" pitchFamily="18" charset="0"/>
            </a:endParaRPr>
          </a:p>
          <a:p>
            <a:r>
              <a:rPr lang="en-US" sz="2400" b="0" i="0" u="none" strike="noStrike" baseline="0" dirty="0">
                <a:solidFill>
                  <a:srgbClr val="000000"/>
                </a:solidFill>
                <a:latin typeface="Times New Roman" panose="02020603050405020304" pitchFamily="18" charset="0"/>
              </a:rPr>
              <a:t>Our proposed methods and experiments illustrate that social network and web blogs provide rich information </a:t>
            </a:r>
            <a:r>
              <a:rPr lang="en-IN" sz="2400" b="0" i="0" u="none" strike="noStrike" baseline="0" dirty="0">
                <a:solidFill>
                  <a:srgbClr val="000000"/>
                </a:solidFill>
                <a:latin typeface="Times New Roman" panose="02020603050405020304" pitchFamily="18" charset="0"/>
              </a:rPr>
              <a:t>for depression symptoms extraction from a distinctive perspective. Current advanced </a:t>
            </a:r>
            <a:r>
              <a:rPr lang="en-US" sz="2400" b="0" i="0" u="none" strike="noStrike" baseline="0" dirty="0">
                <a:solidFill>
                  <a:srgbClr val="000000"/>
                </a:solidFill>
                <a:latin typeface="Times New Roman" panose="02020603050405020304" pitchFamily="18" charset="0"/>
              </a:rPr>
              <a:t>natural language processing approach, like Word2Vec, can be helpful for medical uses. </a:t>
            </a:r>
            <a:endParaRPr lang="en-US" sz="2400" b="0" i="0" u="none" strike="noStrike" baseline="0" dirty="0">
              <a:solidFill>
                <a:srgbClr val="000000"/>
              </a:solidFill>
              <a:latin typeface="Times New Roman" panose="02020603050405020304" pitchFamily="18" charset="0"/>
            </a:endParaRPr>
          </a:p>
          <a:p>
            <a:r>
              <a:rPr lang="en-US" sz="2400" b="0" i="0" u="none" strike="noStrike" baseline="0" dirty="0">
                <a:solidFill>
                  <a:srgbClr val="000000"/>
                </a:solidFill>
                <a:latin typeface="Times New Roman" panose="02020603050405020304" pitchFamily="18" charset="0"/>
              </a:rPr>
              <a:t>In the future, we will collect other types of data, e.g. image and video from other social networks. Additionally, advanced entity selection technique would be used to select more accurate and meaningful depression symptoms. We were successfully able to detect the right results in our project i.e.- Classifying if the person who posted that post, has the symptoms of depression or not. </a:t>
            </a:r>
            <a:endParaRPr lang="en-US" sz="2400" dirty="0"/>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Future Scope</a:t>
            </a:r>
            <a:endParaRPr lang="en-US" b="1" dirty="0"/>
          </a:p>
        </p:txBody>
      </p:sp>
      <p:sp>
        <p:nvSpPr>
          <p:cNvPr id="3" name="Content Placeholder 2"/>
          <p:cNvSpPr>
            <a:spLocks noGrp="1"/>
          </p:cNvSpPr>
          <p:nvPr>
            <p:ph idx="1"/>
          </p:nvPr>
        </p:nvSpPr>
        <p:spPr/>
        <p:txBody>
          <a:bodyPr/>
          <a:lstStyle/>
          <a:p>
            <a:pPr algn="just">
              <a:lnSpc>
                <a:spcPct val="150000"/>
              </a:lnSpc>
              <a:buSzPts val="1000"/>
              <a:buFont typeface="Wingdings" panose="05000000000000000000" pitchFamily="2" charset="2"/>
              <a:buChar char="q"/>
              <a:tabLst>
                <a:tab pos="457200" algn="l"/>
              </a:tabLst>
              <a:defRPr/>
            </a:pPr>
            <a:r>
              <a:rPr lang="en-IN" sz="2800" dirty="0">
                <a:solidFill>
                  <a:srgbClr val="24292E"/>
                </a:solidFill>
                <a:latin typeface="Times New Roman" panose="02020603050405020304" pitchFamily="18" charset="0"/>
                <a:ea typeface="Times New Roman" panose="02020603050405020304" pitchFamily="18" charset="0"/>
              </a:rPr>
              <a:t>Use Contextual Semantic segmentation.</a:t>
            </a:r>
            <a:endParaRPr lang="en-IN" sz="2800" dirty="0">
              <a:solidFill>
                <a:srgbClr val="24292E"/>
              </a:solidFill>
              <a:latin typeface="Times New Roman" panose="02020603050405020304" pitchFamily="18" charset="0"/>
              <a:ea typeface="Times New Roman" panose="02020603050405020304" pitchFamily="18" charset="0"/>
            </a:endParaRPr>
          </a:p>
          <a:p>
            <a:pPr algn="just">
              <a:lnSpc>
                <a:spcPct val="150000"/>
              </a:lnSpc>
              <a:spcBef>
                <a:spcPts val="300"/>
              </a:spcBef>
              <a:buSzPts val="1000"/>
              <a:buFont typeface="Wingdings" panose="05000000000000000000" pitchFamily="2" charset="2"/>
              <a:buChar char="q"/>
              <a:tabLst>
                <a:tab pos="457200" algn="l"/>
              </a:tabLst>
              <a:defRPr/>
            </a:pPr>
            <a:r>
              <a:rPr lang="en-IN" sz="2800" dirty="0">
                <a:solidFill>
                  <a:srgbClr val="24292E"/>
                </a:solidFill>
                <a:latin typeface="Times New Roman" panose="02020603050405020304" pitchFamily="18" charset="0"/>
                <a:ea typeface="Times New Roman" panose="02020603050405020304" pitchFamily="18" charset="0"/>
              </a:rPr>
              <a:t>Use Stop words to increase accuracy of model.</a:t>
            </a:r>
            <a:endParaRPr lang="en-IN" sz="2800" dirty="0">
              <a:solidFill>
                <a:srgbClr val="24292E"/>
              </a:solidFill>
              <a:latin typeface="Times New Roman" panose="02020603050405020304" pitchFamily="18" charset="0"/>
              <a:ea typeface="Times New Roman" panose="02020603050405020304" pitchFamily="18" charset="0"/>
            </a:endParaRPr>
          </a:p>
          <a:p>
            <a:pPr algn="just">
              <a:lnSpc>
                <a:spcPct val="150000"/>
              </a:lnSpc>
              <a:spcBef>
                <a:spcPts val="300"/>
              </a:spcBef>
              <a:buSzPts val="1000"/>
              <a:buFont typeface="Wingdings" panose="05000000000000000000" pitchFamily="2" charset="2"/>
              <a:buChar char="q"/>
              <a:tabLst>
                <a:tab pos="457200" algn="l"/>
              </a:tabLst>
              <a:defRPr/>
            </a:pPr>
            <a:r>
              <a:rPr lang="en-IN" sz="2800" dirty="0">
                <a:solidFill>
                  <a:srgbClr val="24292E"/>
                </a:solidFill>
                <a:latin typeface="Times New Roman" panose="02020603050405020304" pitchFamily="18" charset="0"/>
                <a:ea typeface="Times New Roman" panose="02020603050405020304" pitchFamily="18" charset="0"/>
              </a:rPr>
              <a:t>Eliminating features with extremely low frequency.</a:t>
            </a:r>
            <a:endParaRPr lang="en-IN" sz="2800" dirty="0">
              <a:solidFill>
                <a:srgbClr val="24292E"/>
              </a:solidFill>
              <a:latin typeface="Times New Roman" panose="02020603050405020304" pitchFamily="18" charset="0"/>
              <a:ea typeface="Times New Roman" panose="02020603050405020304" pitchFamily="18" charset="0"/>
            </a:endParaRPr>
          </a:p>
          <a:p>
            <a:pPr algn="just">
              <a:lnSpc>
                <a:spcPct val="150000"/>
              </a:lnSpc>
              <a:spcBef>
                <a:spcPts val="300"/>
              </a:spcBef>
              <a:buSzPts val="1000"/>
              <a:buFont typeface="Wingdings" panose="05000000000000000000" pitchFamily="2" charset="2"/>
              <a:buChar char="q"/>
              <a:tabLst>
                <a:tab pos="457200" algn="l"/>
              </a:tabLst>
              <a:defRPr/>
            </a:pPr>
            <a:r>
              <a:rPr lang="en-IN" sz="2800" dirty="0">
                <a:solidFill>
                  <a:srgbClr val="24292E"/>
                </a:solidFill>
                <a:latin typeface="Times New Roman" panose="02020603050405020304" pitchFamily="18" charset="0"/>
                <a:ea typeface="Times New Roman" panose="02020603050405020304" pitchFamily="18" charset="0"/>
              </a:rPr>
              <a:t>Use Complex Features: n-grams and part of speech tags.</a:t>
            </a:r>
            <a:endParaRPr lang="en-IN" sz="2800" dirty="0">
              <a:solidFill>
                <a:srgbClr val="24292E"/>
              </a:solidFill>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References</a:t>
            </a:r>
            <a:endParaRPr lang="en-US" b="1" dirty="0"/>
          </a:p>
        </p:txBody>
      </p:sp>
      <p:sp>
        <p:nvSpPr>
          <p:cNvPr id="3" name="Content Placeholder 2"/>
          <p:cNvSpPr>
            <a:spLocks noGrp="1"/>
          </p:cNvSpPr>
          <p:nvPr>
            <p:ph idx="1"/>
          </p:nvPr>
        </p:nvSpPr>
        <p:spPr/>
        <p:txBody>
          <a:bodyPr>
            <a:normAutofit fontScale="55000" lnSpcReduction="20000"/>
          </a:bodyPr>
          <a:lstStyle/>
          <a:p>
            <a:pPr algn="l"/>
            <a:endParaRPr lang="en-IN" sz="1800" b="0" i="0" u="none" strike="noStrike" baseline="0" dirty="0">
              <a:solidFill>
                <a:srgbClr val="000000"/>
              </a:solidFill>
              <a:latin typeface="Times New Roman" panose="02020603050405020304" pitchFamily="18" charset="0"/>
            </a:endParaRPr>
          </a:p>
          <a:p>
            <a:pPr marL="0" indent="0">
              <a:buNone/>
            </a:pPr>
            <a:r>
              <a:rPr lang="en-IN" sz="2900" b="0" i="0" u="none" strike="noStrike" baseline="0" dirty="0">
                <a:solidFill>
                  <a:srgbClr val="000000"/>
                </a:solidFill>
                <a:latin typeface="Times New Roman" panose="02020603050405020304" pitchFamily="18" charset="0"/>
              </a:rPr>
              <a:t>1.https://www.researchgate.net/publication/318136574_Extracting_Depression_Symptoms_from_Social_Networks_and_Web_Blogs_via_Text_Mining </a:t>
            </a:r>
            <a:endParaRPr lang="en-IN" sz="2900" b="0" i="0" u="none" strike="noStrike" baseline="0" dirty="0">
              <a:solidFill>
                <a:srgbClr val="000000"/>
              </a:solidFill>
              <a:latin typeface="Times New Roman" panose="02020603050405020304" pitchFamily="18" charset="0"/>
            </a:endParaRPr>
          </a:p>
          <a:p>
            <a:endParaRPr lang="en-IN" sz="2900" b="0" i="0" u="none" strike="noStrike" baseline="0" dirty="0">
              <a:solidFill>
                <a:srgbClr val="000000"/>
              </a:solidFill>
              <a:latin typeface="Times New Roman" panose="02020603050405020304" pitchFamily="18" charset="0"/>
            </a:endParaRPr>
          </a:p>
          <a:p>
            <a:pPr marL="0" indent="0">
              <a:buNone/>
            </a:pPr>
            <a:r>
              <a:rPr lang="en-IN" sz="2900" b="0" i="0" u="none" strike="noStrike" baseline="0" dirty="0">
                <a:solidFill>
                  <a:srgbClr val="000000"/>
                </a:solidFill>
                <a:latin typeface="Times New Roman" panose="02020603050405020304" pitchFamily="18" charset="0"/>
              </a:rPr>
              <a:t>2. https://vgpena.github.io/classifying-tweets-with-keras-and-tensorflow/ </a:t>
            </a:r>
            <a:endParaRPr lang="en-IN" sz="2900" b="0" i="0" u="none" strike="noStrike" baseline="0" dirty="0">
              <a:solidFill>
                <a:srgbClr val="000000"/>
              </a:solidFill>
              <a:latin typeface="Times New Roman" panose="02020603050405020304" pitchFamily="18" charset="0"/>
            </a:endParaRPr>
          </a:p>
          <a:p>
            <a:endParaRPr lang="en-IN" sz="2900" b="0" i="0" u="none" strike="noStrike" baseline="0" dirty="0">
              <a:solidFill>
                <a:srgbClr val="000000"/>
              </a:solidFill>
              <a:latin typeface="Times New Roman" panose="02020603050405020304" pitchFamily="18" charset="0"/>
            </a:endParaRPr>
          </a:p>
          <a:p>
            <a:pPr marL="0" indent="0">
              <a:buNone/>
            </a:pPr>
            <a:r>
              <a:rPr lang="en-IN" sz="2900" b="0" i="0" u="none" strike="noStrike" baseline="0" dirty="0">
                <a:solidFill>
                  <a:srgbClr val="000000"/>
                </a:solidFill>
                <a:latin typeface="Times New Roman" panose="02020603050405020304" pitchFamily="18" charset="0"/>
              </a:rPr>
              <a:t>3. https://github.com/AshwanthRamji/Depression-Sentiment-Analysis-with-Twitter-Data </a:t>
            </a:r>
            <a:endParaRPr lang="en-IN" sz="2900" b="0" i="0" u="none" strike="noStrike" baseline="0" dirty="0">
              <a:solidFill>
                <a:srgbClr val="000000"/>
              </a:solidFill>
              <a:latin typeface="Times New Roman" panose="02020603050405020304" pitchFamily="18" charset="0"/>
            </a:endParaRPr>
          </a:p>
          <a:p>
            <a:endParaRPr lang="en-IN" sz="2900" b="0" i="0" u="none" strike="noStrike" baseline="0" dirty="0">
              <a:solidFill>
                <a:srgbClr val="000000"/>
              </a:solidFill>
              <a:latin typeface="Times New Roman" panose="02020603050405020304" pitchFamily="18" charset="0"/>
            </a:endParaRPr>
          </a:p>
          <a:p>
            <a:pPr marL="0" indent="0">
              <a:buNone/>
            </a:pPr>
            <a:r>
              <a:rPr lang="en-US" sz="2900" b="0" i="0" u="none" strike="noStrike" baseline="0" dirty="0">
                <a:solidFill>
                  <a:srgbClr val="000000"/>
                </a:solidFill>
                <a:latin typeface="Times New Roman" panose="02020603050405020304" pitchFamily="18" charset="0"/>
              </a:rPr>
              <a:t>4. Griffin, J. M., Fuhrer, R., </a:t>
            </a:r>
            <a:r>
              <a:rPr lang="en-US" sz="2900" b="0" i="0" u="none" strike="noStrike" baseline="0" dirty="0" err="1">
                <a:solidFill>
                  <a:srgbClr val="000000"/>
                </a:solidFill>
                <a:latin typeface="Times New Roman" panose="02020603050405020304" pitchFamily="18" charset="0"/>
              </a:rPr>
              <a:t>Stansfeld</a:t>
            </a:r>
            <a:r>
              <a:rPr lang="en-US" sz="2900" b="0" i="0" u="none" strike="noStrike" baseline="0" dirty="0">
                <a:solidFill>
                  <a:srgbClr val="000000"/>
                </a:solidFill>
                <a:latin typeface="Times New Roman" panose="02020603050405020304" pitchFamily="18" charset="0"/>
              </a:rPr>
              <a:t>, S. A., Marmot, M.: The importance of low control at work and home on depression and anxiety: do these effects vary by gender and social class?. Social science and medicine, vol. 54(5), pp. 783--798. (2002) </a:t>
            </a:r>
            <a:endParaRPr lang="en-US" sz="2900" b="0" i="0" u="none" strike="noStrike" baseline="0" dirty="0">
              <a:solidFill>
                <a:srgbClr val="000000"/>
              </a:solidFill>
              <a:latin typeface="Times New Roman" panose="02020603050405020304" pitchFamily="18" charset="0"/>
            </a:endParaRPr>
          </a:p>
          <a:p>
            <a:endParaRPr lang="en-IN" sz="2900" b="0" i="0" u="none" strike="noStrike" baseline="0" dirty="0">
              <a:solidFill>
                <a:srgbClr val="000000"/>
              </a:solidFill>
              <a:latin typeface="Times New Roman" panose="02020603050405020304" pitchFamily="18" charset="0"/>
            </a:endParaRPr>
          </a:p>
          <a:p>
            <a:pPr marL="0" indent="0">
              <a:buNone/>
            </a:pPr>
            <a:r>
              <a:rPr lang="en-US" sz="2900" b="0" i="0" u="none" strike="noStrike" baseline="0" dirty="0">
                <a:solidFill>
                  <a:srgbClr val="000000"/>
                </a:solidFill>
                <a:latin typeface="Times New Roman" panose="02020603050405020304" pitchFamily="18" charset="0"/>
              </a:rPr>
              <a:t>5. Cai, Z., He, Z., Guan, X. Li, Y.: Collective data-sanitization for preventing sensitive information inference attacks in social networks. IEEE Transactions on Dependable and </a:t>
            </a:r>
            <a:r>
              <a:rPr lang="en-IN" sz="2900" b="0" i="0" u="none" strike="noStrike" baseline="0" dirty="0">
                <a:solidFill>
                  <a:srgbClr val="000000"/>
                </a:solidFill>
                <a:latin typeface="Times New Roman" panose="02020603050405020304" pitchFamily="18" charset="0"/>
              </a:rPr>
              <a:t>Secure Computing. (2016) </a:t>
            </a:r>
            <a:endParaRPr lang="en-IN" sz="2900" b="0" i="0" u="none" strike="noStrike" baseline="0" dirty="0">
              <a:solidFill>
                <a:srgbClr val="000000"/>
              </a:solidFill>
              <a:latin typeface="Times New Roman" panose="02020603050405020304" pitchFamily="18" charset="0"/>
            </a:endParaRPr>
          </a:p>
          <a:p>
            <a:pPr algn="l"/>
            <a:endParaRPr lang="en-IN" sz="2900" b="0" i="0" u="none" strike="noStrike" baseline="0" dirty="0">
              <a:solidFill>
                <a:srgbClr val="000000"/>
              </a:solidFill>
              <a:latin typeface="Times New Roman" panose="02020603050405020304" pitchFamily="18" charset="0"/>
            </a:endParaRPr>
          </a:p>
          <a:p>
            <a:pPr marL="0" indent="0">
              <a:buNone/>
            </a:pPr>
            <a:r>
              <a:rPr lang="en-US" sz="2900" b="0" i="0" u="none" strike="noStrike" baseline="0" dirty="0">
                <a:solidFill>
                  <a:srgbClr val="000000"/>
                </a:solidFill>
                <a:latin typeface="Times New Roman" panose="02020603050405020304" pitchFamily="18" charset="0"/>
              </a:rPr>
              <a:t>6. A Hybrid Document Feature Extraction Method Using Latent Dirichlet Allocation and Word2Vec | Request PDF (researchgate.net) </a:t>
            </a:r>
            <a:endParaRPr lang="en-US" sz="2900" b="0" i="0" u="none" strike="noStrike" baseline="0" dirty="0">
              <a:solidFill>
                <a:srgbClr val="000000"/>
              </a:solidFill>
              <a:latin typeface="Times New Roman" panose="02020603050405020304" pitchFamily="18" charset="0"/>
            </a:endParaRPr>
          </a:p>
          <a:p>
            <a:endParaRPr lang="en-IN" sz="3400" b="0" i="0" u="none" strike="noStrike" baseline="0" dirty="0">
              <a:solidFill>
                <a:srgbClr val="000000"/>
              </a:solidFill>
              <a:latin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References</a:t>
            </a:r>
            <a:endParaRPr lang="en-US" b="1" dirty="0"/>
          </a:p>
        </p:txBody>
      </p:sp>
      <p:sp>
        <p:nvSpPr>
          <p:cNvPr id="3" name="Content Placeholder 2"/>
          <p:cNvSpPr>
            <a:spLocks noGrp="1"/>
          </p:cNvSpPr>
          <p:nvPr>
            <p:ph idx="1"/>
          </p:nvPr>
        </p:nvSpPr>
        <p:spPr/>
        <p:txBody>
          <a:bodyPr>
            <a:normAutofit/>
          </a:bodyPr>
          <a:lstStyle/>
          <a:p>
            <a:pPr marL="0" indent="0" algn="l">
              <a:buNone/>
            </a:pPr>
            <a:endParaRPr lang="en-IN" sz="1800" b="0" i="0" u="none" strike="noStrike" baseline="0" dirty="0">
              <a:solidFill>
                <a:srgbClr val="000000"/>
              </a:solidFill>
              <a:latin typeface="Times New Roman" panose="02020603050405020304" pitchFamily="18" charset="0"/>
            </a:endParaRPr>
          </a:p>
          <a:p>
            <a:pPr marL="0" indent="0">
              <a:buNone/>
            </a:pPr>
            <a:r>
              <a:rPr lang="en-IN" sz="1700" b="0" i="0" u="none" strike="noStrike" baseline="0" dirty="0">
                <a:solidFill>
                  <a:srgbClr val="000000"/>
                </a:solidFill>
                <a:latin typeface="Times New Roman" panose="02020603050405020304" pitchFamily="18" charset="0"/>
              </a:rPr>
              <a:t>7. https://ieeexplore.ieee.org/document/9277251 </a:t>
            </a:r>
            <a:endParaRPr lang="en-IN" sz="1700" b="0" i="0" u="none" strike="noStrike" baseline="0" dirty="0">
              <a:solidFill>
                <a:srgbClr val="000000"/>
              </a:solidFill>
              <a:latin typeface="Times New Roman" panose="02020603050405020304" pitchFamily="18" charset="0"/>
            </a:endParaRPr>
          </a:p>
          <a:p>
            <a:endParaRPr lang="en-IN" sz="1700" b="0" i="0" u="none" strike="noStrike" baseline="0" dirty="0">
              <a:solidFill>
                <a:srgbClr val="000000"/>
              </a:solidFill>
              <a:latin typeface="Times New Roman" panose="02020603050405020304" pitchFamily="18" charset="0"/>
            </a:endParaRPr>
          </a:p>
          <a:p>
            <a:pPr marL="0" indent="0">
              <a:buNone/>
            </a:pPr>
            <a:r>
              <a:rPr lang="en-IN" sz="1700" b="0" i="0" u="none" strike="noStrike" baseline="0" dirty="0">
                <a:solidFill>
                  <a:srgbClr val="000000"/>
                </a:solidFill>
                <a:latin typeface="Times New Roman" panose="02020603050405020304" pitchFamily="18" charset="0"/>
              </a:rPr>
              <a:t>8. https://github.com/laugustyniak/awesome-sentiment-analysis </a:t>
            </a:r>
            <a:endParaRPr lang="en-IN" sz="1700" b="0" i="0" u="none" strike="noStrike" baseline="0" dirty="0">
              <a:solidFill>
                <a:srgbClr val="000000"/>
              </a:solidFill>
              <a:latin typeface="Times New Roman" panose="02020603050405020304" pitchFamily="18" charset="0"/>
            </a:endParaRPr>
          </a:p>
          <a:p>
            <a:endParaRPr lang="en-IN" sz="1700" b="0" i="0" u="none" strike="noStrike" baseline="0" dirty="0">
              <a:solidFill>
                <a:srgbClr val="000000"/>
              </a:solidFill>
              <a:latin typeface="Times New Roman" panose="02020603050405020304" pitchFamily="18" charset="0"/>
            </a:endParaRPr>
          </a:p>
          <a:p>
            <a:pPr marL="0" indent="0">
              <a:buNone/>
            </a:pPr>
            <a:r>
              <a:rPr lang="en-IN" sz="1700" b="0" i="0" u="none" strike="noStrike" baseline="0" dirty="0">
                <a:solidFill>
                  <a:srgbClr val="000000"/>
                </a:solidFill>
                <a:latin typeface="Times New Roman" panose="02020603050405020304" pitchFamily="18" charset="0"/>
              </a:rPr>
              <a:t>9. https://github.com/arnab39/Sentiment-Analysis-of-Citations </a:t>
            </a:r>
            <a:endParaRPr lang="en-IN" sz="1700" b="0" i="0" u="none" strike="noStrike" baseline="0" dirty="0">
              <a:solidFill>
                <a:srgbClr val="000000"/>
              </a:solidFill>
              <a:latin typeface="Times New Roman" panose="02020603050405020304" pitchFamily="18" charset="0"/>
            </a:endParaRPr>
          </a:p>
          <a:p>
            <a:endParaRPr lang="en-IN" sz="1700" b="0" i="0" u="none" strike="noStrike" baseline="0" dirty="0">
              <a:solidFill>
                <a:srgbClr val="000000"/>
              </a:solidFill>
              <a:latin typeface="Times New Roman" panose="02020603050405020304" pitchFamily="18" charset="0"/>
            </a:endParaRPr>
          </a:p>
          <a:p>
            <a:pPr marL="0" indent="0">
              <a:buNone/>
            </a:pPr>
            <a:r>
              <a:rPr lang="en-US" sz="1700" b="0" i="0" u="none" strike="noStrike" baseline="0" dirty="0">
                <a:solidFill>
                  <a:srgbClr val="000000"/>
                </a:solidFill>
                <a:latin typeface="Times New Roman" panose="02020603050405020304" pitchFamily="18" charset="0"/>
              </a:rPr>
              <a:t>10. A Hybrid Document Feature Extraction Method Using Latent Dirichlet Allocation and Word2Vec | Request PDF (researchgate.net) </a:t>
            </a:r>
            <a:endParaRPr lang="en-US" sz="1700" b="0" i="0" u="none" strike="noStrike" baseline="0" dirty="0">
              <a:solidFill>
                <a:srgbClr val="000000"/>
              </a:solidFill>
              <a:latin typeface="Times New Roman" panose="02020603050405020304" pitchFamily="18" charset="0"/>
            </a:endParaRPr>
          </a:p>
          <a:p>
            <a:endParaRPr lang="en-IN" sz="1700" b="0" i="0" u="none" strike="noStrike" baseline="0" dirty="0">
              <a:solidFill>
                <a:srgbClr val="000000"/>
              </a:solidFill>
              <a:latin typeface="Times New Roman" panose="02020603050405020304" pitchFamily="18" charset="0"/>
            </a:endParaRPr>
          </a:p>
          <a:p>
            <a:pPr marL="0" indent="0">
              <a:buNone/>
            </a:pPr>
            <a:r>
              <a:rPr lang="en-US" sz="1700" b="0" i="0" u="none" strike="noStrike" baseline="0" dirty="0">
                <a:solidFill>
                  <a:srgbClr val="000000"/>
                </a:solidFill>
                <a:latin typeface="Times New Roman" panose="02020603050405020304" pitchFamily="18" charset="0"/>
              </a:rPr>
              <a:t>11. DEEP LEARNING METHODS FOR DISEASE DETECTION AND CLASSIFICATION | Jyoti Islam | Research Project (researchgate.net) </a:t>
            </a:r>
            <a:endParaRPr lang="en-US" sz="1700" b="0" i="0" u="none" strike="noStrike" baseline="0" dirty="0">
              <a:solidFill>
                <a:srgbClr val="000000"/>
              </a:solidFill>
              <a:latin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5676" y="365126"/>
            <a:ext cx="10515600" cy="976206"/>
          </a:xfrm>
        </p:spPr>
        <p:txBody>
          <a:bodyPr/>
          <a:lstStyle/>
          <a:p>
            <a:r>
              <a:rPr lang="en-US" b="1" dirty="0">
                <a:latin typeface="Times New Roman" panose="02020603050405020304"/>
                <a:cs typeface="Times New Roman" panose="02020603050405020304"/>
              </a:rPr>
              <a:t>Outline</a:t>
            </a:r>
            <a:endParaRPr lang="en-US" b="1" dirty="0">
              <a:latin typeface="Times New Roman" panose="02020603050405020304"/>
              <a:cs typeface="Times New Roman" panose="02020603050405020304"/>
            </a:endParaRPr>
          </a:p>
        </p:txBody>
      </p:sp>
      <p:sp>
        <p:nvSpPr>
          <p:cNvPr id="3" name="Content Placeholder 2"/>
          <p:cNvSpPr>
            <a:spLocks noGrp="1"/>
          </p:cNvSpPr>
          <p:nvPr>
            <p:ph idx="1"/>
          </p:nvPr>
        </p:nvSpPr>
        <p:spPr>
          <a:xfrm>
            <a:off x="838200" y="1588220"/>
            <a:ext cx="10515600" cy="4952253"/>
          </a:xfrm>
        </p:spPr>
        <p:txBody>
          <a:bodyPr>
            <a:normAutofit/>
          </a:bodyPr>
          <a:lstStyle/>
          <a:p>
            <a:r>
              <a:rPr lang="en-US" dirty="0">
                <a:latin typeface="Times New Roman" panose="02020603050405020304"/>
                <a:cs typeface="Times New Roman" panose="02020603050405020304"/>
              </a:rPr>
              <a:t>Introduction to Project</a:t>
            </a:r>
            <a:endParaRPr lang="en-US" dirty="0">
              <a:latin typeface="Times New Roman" panose="02020603050405020304"/>
              <a:cs typeface="Times New Roman" panose="02020603050405020304"/>
            </a:endParaRPr>
          </a:p>
          <a:p>
            <a:r>
              <a:rPr lang="en-US" dirty="0">
                <a:latin typeface="Times New Roman" panose="02020603050405020304"/>
                <a:cs typeface="Times New Roman" panose="02020603050405020304"/>
              </a:rPr>
              <a:t>Problem Formulation</a:t>
            </a:r>
            <a:endParaRPr lang="en-US" dirty="0">
              <a:latin typeface="Times New Roman" panose="02020603050405020304"/>
              <a:cs typeface="Times New Roman" panose="02020603050405020304"/>
            </a:endParaRPr>
          </a:p>
          <a:p>
            <a:r>
              <a:rPr lang="en-US" dirty="0">
                <a:latin typeface="Times New Roman" panose="02020603050405020304"/>
                <a:cs typeface="Times New Roman" panose="02020603050405020304"/>
              </a:rPr>
              <a:t>Objectives of the work </a:t>
            </a:r>
            <a:endParaRPr lang="en-US" dirty="0">
              <a:latin typeface="Times New Roman" panose="02020603050405020304"/>
              <a:cs typeface="Times New Roman" panose="02020603050405020304"/>
            </a:endParaRPr>
          </a:p>
          <a:p>
            <a:r>
              <a:rPr lang="en-US" dirty="0">
                <a:latin typeface="Times New Roman" panose="02020603050405020304"/>
                <a:cs typeface="Times New Roman" panose="02020603050405020304"/>
              </a:rPr>
              <a:t>Methodology used</a:t>
            </a:r>
            <a:endParaRPr lang="en-US" dirty="0">
              <a:latin typeface="Times New Roman" panose="02020603050405020304"/>
              <a:cs typeface="Times New Roman" panose="02020603050405020304"/>
            </a:endParaRPr>
          </a:p>
          <a:p>
            <a:r>
              <a:rPr lang="en-US" spc="-10" dirty="0">
                <a:latin typeface="Times New Roman" panose="02020603050405020304"/>
                <a:cs typeface="Times New Roman" panose="02020603050405020304"/>
              </a:rPr>
              <a:t>Results and Outputs</a:t>
            </a:r>
            <a:endParaRPr lang="en-US" spc="-10" dirty="0">
              <a:latin typeface="Times New Roman" panose="02020603050405020304"/>
              <a:cs typeface="Times New Roman" panose="02020603050405020304"/>
            </a:endParaRPr>
          </a:p>
          <a:p>
            <a:r>
              <a:rPr lang="en-US" spc="-10" dirty="0">
                <a:latin typeface="Times New Roman" panose="02020603050405020304"/>
                <a:cs typeface="Times New Roman" panose="02020603050405020304"/>
              </a:rPr>
              <a:t>Conclusion</a:t>
            </a:r>
            <a:endParaRPr lang="en-US" spc="-10" dirty="0">
              <a:latin typeface="Times New Roman" panose="02020603050405020304"/>
              <a:cs typeface="Times New Roman" panose="02020603050405020304"/>
            </a:endParaRPr>
          </a:p>
          <a:p>
            <a:r>
              <a:rPr lang="en-US" dirty="0">
                <a:latin typeface="Times New Roman" panose="02020603050405020304"/>
                <a:cs typeface="Times New Roman" panose="02020603050405020304"/>
              </a:rPr>
              <a:t>Future Scope</a:t>
            </a:r>
            <a:endParaRPr lang="en-US" dirty="0">
              <a:latin typeface="Times New Roman" panose="02020603050405020304"/>
              <a:cs typeface="Times New Roman" panose="02020603050405020304"/>
            </a:endParaRPr>
          </a:p>
          <a:p>
            <a:r>
              <a:rPr lang="en-US" dirty="0">
                <a:latin typeface="Times New Roman" panose="02020603050405020304"/>
                <a:cs typeface="Times New Roman" panose="02020603050405020304"/>
              </a:rPr>
              <a:t>References</a:t>
            </a: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 to Project</a:t>
            </a:r>
            <a:endParaRPr lang="en-US" b="1" dirty="0"/>
          </a:p>
        </p:txBody>
      </p:sp>
      <p:sp>
        <p:nvSpPr>
          <p:cNvPr id="3" name="Content Placeholder 2"/>
          <p:cNvSpPr>
            <a:spLocks noGrp="1"/>
          </p:cNvSpPr>
          <p:nvPr>
            <p:ph idx="1"/>
          </p:nvPr>
        </p:nvSpPr>
        <p:spPr/>
        <p:txBody>
          <a:bodyPr>
            <a:normAutofit lnSpcReduction="10000"/>
          </a:bodyPr>
          <a:lstStyle/>
          <a:p>
            <a:r>
              <a:rPr lang="en-US" altLang="en-US" dirty="0">
                <a:solidFill>
                  <a:srgbClr val="24292E"/>
                </a:solidFill>
                <a:latin typeface="Times New Roman" panose="02020603050405020304" pitchFamily="18" charset="0"/>
                <a:cs typeface="Times New Roman" panose="02020603050405020304" pitchFamily="18" charset="0"/>
              </a:rPr>
              <a:t>Mental illness has been prevalent in the world, depression is one of the most common psychological problem we know.</a:t>
            </a:r>
            <a:endParaRPr lang="en-US" altLang="en-US" dirty="0">
              <a:solidFill>
                <a:srgbClr val="24292E"/>
              </a:solidFill>
              <a:latin typeface="Times New Roman" panose="02020603050405020304" pitchFamily="18" charset="0"/>
              <a:cs typeface="Times New Roman" panose="02020603050405020304" pitchFamily="18" charset="0"/>
            </a:endParaRPr>
          </a:p>
          <a:p>
            <a:r>
              <a:rPr lang="en-US" altLang="en-US" dirty="0">
                <a:solidFill>
                  <a:srgbClr val="24292E"/>
                </a:solidFill>
                <a:latin typeface="Times New Roman" panose="02020603050405020304" pitchFamily="18" charset="0"/>
                <a:cs typeface="Times New Roman" panose="02020603050405020304" pitchFamily="18" charset="0"/>
              </a:rPr>
              <a:t>With the use of the Large amount of data tweets and Facebook post online we can use machine learning to data mine it and be able to produce a meaningful and useful outcome.</a:t>
            </a:r>
            <a:endParaRPr lang="en-US" altLang="en-US" dirty="0">
              <a:solidFill>
                <a:srgbClr val="24292E"/>
              </a:solidFill>
              <a:latin typeface="Times New Roman" panose="02020603050405020304" pitchFamily="18" charset="0"/>
              <a:cs typeface="Times New Roman" panose="02020603050405020304" pitchFamily="18" charset="0"/>
            </a:endParaRPr>
          </a:p>
          <a:p>
            <a:r>
              <a:rPr lang="en-US" altLang="en-US" sz="2800" dirty="0">
                <a:solidFill>
                  <a:srgbClr val="24292E"/>
                </a:solidFill>
                <a:latin typeface="Times New Roman" panose="02020603050405020304" pitchFamily="18" charset="0"/>
                <a:cs typeface="Times New Roman" panose="02020603050405020304" pitchFamily="18" charset="0"/>
              </a:rPr>
              <a:t>Social media generates countless data every day because of millions of active users share and communicate in entire community, it changes human interaction. For this project, we will be using Python and various modules and libraries.</a:t>
            </a:r>
            <a:endParaRPr lang="en-US" altLang="en-US" sz="2800" dirty="0">
              <a:solidFill>
                <a:srgbClr val="24292E"/>
              </a:solidFill>
              <a:latin typeface="Times New Roman" panose="02020603050405020304" pitchFamily="18" charset="0"/>
              <a:cs typeface="Times New Roman" panose="02020603050405020304" pitchFamily="18" charset="0"/>
            </a:endParaRPr>
          </a:p>
          <a:p>
            <a:r>
              <a:rPr lang="en-US" altLang="en-US" sz="2800" dirty="0">
                <a:solidFill>
                  <a:srgbClr val="24292E"/>
                </a:solidFill>
                <a:latin typeface="Times New Roman" panose="02020603050405020304" pitchFamily="18" charset="0"/>
                <a:cs typeface="Times New Roman" panose="02020603050405020304" pitchFamily="18" charset="0"/>
              </a:rPr>
              <a:t>The aim of the project is to predict early signs of depression through Social Media text mining.</a:t>
            </a:r>
            <a:endParaRPr lang="en-US" altLang="en-US" sz="2800" dirty="0">
              <a:solidFill>
                <a:srgbClr val="24292E"/>
              </a:solidFill>
              <a:latin typeface="Times New Roman" panose="02020603050405020304" pitchFamily="18" charset="0"/>
              <a:cs typeface="Times New Roman" panose="02020603050405020304" pitchFamily="18" charset="0"/>
            </a:endParaRPr>
          </a:p>
          <a:p>
            <a:endParaRPr lang="en-IN" alt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 to Project</a:t>
            </a:r>
            <a:endParaRPr lang="en-US" b="1" dirty="0"/>
          </a:p>
        </p:txBody>
      </p:sp>
      <p:sp>
        <p:nvSpPr>
          <p:cNvPr id="3" name="Content Placeholder 2"/>
          <p:cNvSpPr>
            <a:spLocks noGrp="1"/>
          </p:cNvSpPr>
          <p:nvPr>
            <p:ph idx="1"/>
          </p:nvPr>
        </p:nvSpPr>
        <p:spPr/>
        <p:txBody>
          <a:bodyPr>
            <a:normAutofit/>
          </a:bodyPr>
          <a:lstStyle/>
          <a:p>
            <a:pPr marR="0">
              <a:spcBef>
                <a:spcPts val="0"/>
              </a:spcBef>
              <a:spcAft>
                <a:spcPts val="0"/>
              </a:spcAft>
            </a:pPr>
            <a:r>
              <a:rPr lang="en-US" dirty="0">
                <a:effectLst/>
                <a:latin typeface="Times New Roman" panose="02020603050405020304" pitchFamily="18" charset="0"/>
              </a:rPr>
              <a:t>Other than the traditional data, such as literatures, social media data is richer and more accessible. However, investigating this new fast-growth of data requires advanced development tool to discover useful insights. These advanced technologies include Natural Language Processing (NLP) ,data mining, machine learning, social media analysis and so on. </a:t>
            </a:r>
            <a:endParaRPr lang="en-US" dirty="0">
              <a:effectLst/>
              <a:latin typeface="Times New Roman" panose="02020603050405020304" pitchFamily="18" charset="0"/>
            </a:endParaRPr>
          </a:p>
          <a:p>
            <a:pPr marR="0">
              <a:spcBef>
                <a:spcPts val="0"/>
              </a:spcBef>
              <a:spcAft>
                <a:spcPts val="0"/>
              </a:spcAft>
            </a:pPr>
            <a:r>
              <a:rPr lang="en-US" dirty="0">
                <a:effectLst/>
                <a:latin typeface="Times New Roman" panose="02020603050405020304" pitchFamily="18" charset="0"/>
              </a:rPr>
              <a:t>In our research, the goal is to extract and summarize the uncommon but potentially helpful factors that depressive symptom performed from the social media data. </a:t>
            </a:r>
            <a:endParaRPr lang="en-US" dirty="0">
              <a:effectLst/>
              <a:latin typeface="Times New Roman" panose="02020603050405020304" pitchFamily="18" charset="0"/>
            </a:endParaRPr>
          </a:p>
          <a:p>
            <a:pPr marL="0" indent="0">
              <a:buNone/>
            </a:pPr>
            <a:endParaRPr lang="en-IN" alt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Problem Formulation</a:t>
            </a:r>
            <a:endParaRPr lang="en-US" b="1" dirty="0"/>
          </a:p>
        </p:txBody>
      </p:sp>
      <p:sp>
        <p:nvSpPr>
          <p:cNvPr id="3" name="Content Placeholder 2"/>
          <p:cNvSpPr>
            <a:spLocks noGrp="1"/>
          </p:cNvSpPr>
          <p:nvPr>
            <p:ph idx="1"/>
          </p:nvPr>
        </p:nvSpPr>
        <p:spPr/>
        <p:txBody>
          <a:bodyPr/>
          <a:lstStyle/>
          <a:p>
            <a:pPr>
              <a:defRPr/>
            </a:pPr>
            <a:r>
              <a:rPr lang="en-IN" sz="2800" dirty="0">
                <a:latin typeface="Times New Roman" panose="02020603050405020304" pitchFamily="18" charset="0"/>
                <a:ea typeface="Times New Roman" panose="02020603050405020304" pitchFamily="18" charset="0"/>
              </a:rPr>
              <a:t>The significant challenge of detecting depression is the recognition that Depressive symptoms may differ from patients’ behaviour and personality. </a:t>
            </a:r>
            <a:endParaRPr lang="en-IN" sz="2800" dirty="0">
              <a:latin typeface="Times New Roman" panose="02020603050405020304" pitchFamily="18" charset="0"/>
              <a:ea typeface="Times New Roman" panose="02020603050405020304" pitchFamily="18" charset="0"/>
            </a:endParaRPr>
          </a:p>
          <a:p>
            <a:pPr>
              <a:defRPr/>
            </a:pPr>
            <a:r>
              <a:rPr lang="en-IN" sz="2800" dirty="0">
                <a:latin typeface="Times New Roman" panose="02020603050405020304" pitchFamily="18" charset="0"/>
                <a:ea typeface="Times New Roman" panose="02020603050405020304" pitchFamily="18" charset="0"/>
              </a:rPr>
              <a:t>For clinic depression, doctors may evaluate the patient via the depression test taken by patients. Apparently, these clinical records are restricted due to many factors, such as age, sex; moreover, they are private and expensive. </a:t>
            </a:r>
            <a:endParaRPr lang="en-IN" sz="2800" dirty="0">
              <a:latin typeface="Times New Roman" panose="02020603050405020304" pitchFamily="18" charset="0"/>
              <a:ea typeface="Times New Roman" panose="02020603050405020304" pitchFamily="18" charset="0"/>
            </a:endParaRPr>
          </a:p>
          <a:p>
            <a:pPr>
              <a:defRPr/>
            </a:pPr>
            <a:r>
              <a:rPr lang="en-IN" altLang="en-US" sz="2800" dirty="0">
                <a:latin typeface="Times New Roman" panose="02020603050405020304" pitchFamily="18" charset="0"/>
                <a:cs typeface="Times New Roman" panose="02020603050405020304" pitchFamily="18" charset="0"/>
              </a:rPr>
              <a:t>To overcome such limitations of clinical data, it would be beneficial to use text mining tools to extract and analyse depression symptoms from social media, such as Twitter. </a:t>
            </a:r>
            <a:endParaRPr lang="en-IN" altLang="en-US" sz="2800" dirty="0">
              <a:latin typeface="Times New Roman" panose="02020603050405020304" pitchFamily="18" charset="0"/>
              <a:cs typeface="Times New Roman" panose="02020603050405020304" pitchFamily="18" charset="0"/>
            </a:endParaRPr>
          </a:p>
          <a:p>
            <a:pPr>
              <a:defRPr/>
            </a:pPr>
            <a:endParaRPr lang="en-IN" sz="2800" dirty="0">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Objectives</a:t>
            </a:r>
            <a:endParaRPr lang="en-US" b="1" dirty="0"/>
          </a:p>
        </p:txBody>
      </p:sp>
      <p:sp>
        <p:nvSpPr>
          <p:cNvPr id="3" name="Content Placeholder 2"/>
          <p:cNvSpPr>
            <a:spLocks noGrp="1"/>
          </p:cNvSpPr>
          <p:nvPr>
            <p:ph idx="1"/>
          </p:nvPr>
        </p:nvSpPr>
        <p:spPr/>
        <p:txBody>
          <a:bodyPr/>
          <a:lstStyle/>
          <a:p>
            <a:pPr algn="just">
              <a:lnSpc>
                <a:spcPct val="115000"/>
              </a:lnSpc>
            </a:pPr>
            <a:r>
              <a:rPr lang="en-IN" altLang="en-US" sz="2800" dirty="0">
                <a:solidFill>
                  <a:srgbClr val="000000"/>
                </a:solidFill>
                <a:latin typeface="Times New Roman" panose="02020603050405020304" pitchFamily="18" charset="0"/>
                <a:cs typeface="Times New Roman" panose="02020603050405020304" pitchFamily="18" charset="0"/>
              </a:rPr>
              <a:t>We </a:t>
            </a:r>
            <a:r>
              <a:rPr lang="en-IN" altLang="en-US" dirty="0">
                <a:solidFill>
                  <a:srgbClr val="000000"/>
                </a:solidFill>
                <a:latin typeface="Times New Roman" panose="02020603050405020304" pitchFamily="18" charset="0"/>
                <a:cs typeface="Times New Roman" panose="02020603050405020304" pitchFamily="18" charset="0"/>
              </a:rPr>
              <a:t>planned</a:t>
            </a:r>
            <a:r>
              <a:rPr lang="en-IN" altLang="en-US" sz="2800" dirty="0">
                <a:solidFill>
                  <a:srgbClr val="000000"/>
                </a:solidFill>
                <a:latin typeface="Times New Roman" panose="02020603050405020304" pitchFamily="18" charset="0"/>
                <a:cs typeface="Times New Roman" panose="02020603050405020304" pitchFamily="18" charset="0"/>
              </a:rPr>
              <a:t> to study different model combinations so that we can make use of ML and feature sets. </a:t>
            </a:r>
            <a:endParaRPr lang="en-IN" altLang="en-US" sz="2800" dirty="0">
              <a:latin typeface="Times New Roman" panose="02020603050405020304" pitchFamily="18" charset="0"/>
              <a:cs typeface="Times New Roman" panose="02020603050405020304" pitchFamily="18" charset="0"/>
            </a:endParaRPr>
          </a:p>
          <a:p>
            <a:pPr algn="just">
              <a:lnSpc>
                <a:spcPct val="115000"/>
              </a:lnSpc>
            </a:pPr>
            <a:r>
              <a:rPr lang="en-IN" altLang="en-US" sz="2800" dirty="0">
                <a:solidFill>
                  <a:srgbClr val="000000"/>
                </a:solidFill>
                <a:latin typeface="Times New Roman" panose="02020603050405020304" pitchFamily="18" charset="0"/>
                <a:cs typeface="Times New Roman" panose="02020603050405020304" pitchFamily="18" charset="0"/>
              </a:rPr>
              <a:t>Learned more about neural networks and natural language processing.</a:t>
            </a:r>
            <a:endParaRPr lang="en-IN" altLang="en-US" sz="2800" dirty="0">
              <a:latin typeface="Times New Roman" panose="02020603050405020304" pitchFamily="18" charset="0"/>
              <a:cs typeface="Times New Roman" panose="02020603050405020304" pitchFamily="18" charset="0"/>
            </a:endParaRPr>
          </a:p>
          <a:p>
            <a:pPr algn="just">
              <a:lnSpc>
                <a:spcPct val="115000"/>
              </a:lnSpc>
            </a:pPr>
            <a:r>
              <a:rPr lang="en-IN" altLang="en-US" sz="2800" dirty="0">
                <a:solidFill>
                  <a:srgbClr val="000000"/>
                </a:solidFill>
                <a:latin typeface="Times New Roman" panose="02020603050405020304" pitchFamily="18" charset="0"/>
                <a:cs typeface="Times New Roman" panose="02020603050405020304" pitchFamily="18" charset="0"/>
              </a:rPr>
              <a:t>Learned how to make use of various machine learning libraries. </a:t>
            </a:r>
            <a:endParaRPr lang="en-IN" altLang="en-US" sz="2800" dirty="0">
              <a:latin typeface="Times New Roman" panose="02020603050405020304" pitchFamily="18" charset="0"/>
              <a:cs typeface="Times New Roman" panose="02020603050405020304" pitchFamily="18" charset="0"/>
            </a:endParaRPr>
          </a:p>
          <a:p>
            <a:pPr algn="just">
              <a:lnSpc>
                <a:spcPct val="115000"/>
              </a:lnSpc>
            </a:pPr>
            <a:r>
              <a:rPr lang="en-IN" altLang="en-US" sz="2800" dirty="0">
                <a:solidFill>
                  <a:srgbClr val="000000"/>
                </a:solidFill>
                <a:latin typeface="Times New Roman" panose="02020603050405020304" pitchFamily="18" charset="0"/>
                <a:cs typeface="Times New Roman" panose="02020603050405020304" pitchFamily="18" charset="0"/>
              </a:rPr>
              <a:t>Learned how to use data mining in order to extract the social media posts.</a:t>
            </a:r>
            <a:endParaRPr lang="en-IN" altLang="en-US" sz="28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Methodology used</a:t>
            </a:r>
            <a:endParaRPr lang="en-US" b="1" dirty="0"/>
          </a:p>
        </p:txBody>
      </p:sp>
      <p:pic>
        <p:nvPicPr>
          <p:cNvPr id="7" name="Content Placeholder 6"/>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922789" y="1335486"/>
            <a:ext cx="6648932" cy="4791143"/>
          </a:xfrm>
        </p:spPr>
      </p:pic>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l="35896" t="9978" r="35097" b="35291"/>
          <a:stretch>
            <a:fillRect/>
          </a:stretch>
        </p:blipFill>
        <p:spPr bwMode="auto">
          <a:xfrm>
            <a:off x="7924800" y="1199029"/>
            <a:ext cx="3429000" cy="492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Methodology used</a:t>
            </a:r>
            <a:endParaRPr lang="en-US" dirty="0"/>
          </a:p>
        </p:txBody>
      </p:sp>
      <p:sp>
        <p:nvSpPr>
          <p:cNvPr id="3" name="Content Placeholder 2"/>
          <p:cNvSpPr>
            <a:spLocks noGrp="1"/>
          </p:cNvSpPr>
          <p:nvPr>
            <p:ph idx="1"/>
          </p:nvPr>
        </p:nvSpPr>
        <p:spPr/>
        <p:txBody>
          <a:bodyPr/>
          <a:lstStyle/>
          <a:p>
            <a:r>
              <a:rPr lang="en-IN" altLang="en-US" sz="2800" dirty="0">
                <a:solidFill>
                  <a:srgbClr val="000000"/>
                </a:solidFill>
                <a:latin typeface="Times New Roman" panose="02020603050405020304" pitchFamily="18" charset="0"/>
                <a:cs typeface="Times New Roman" panose="02020603050405020304" pitchFamily="18" charset="0"/>
              </a:rPr>
              <a:t>In this study, we ﬁrst focused on four types of factors such as emotional process, temporal process, linguistic style and all (emotional, temporal, linguistic style) features together for the detection and processing of depressive data received as Facebook posts. </a:t>
            </a:r>
            <a:endParaRPr lang="en-IN" altLang="en-US" sz="2800" dirty="0">
              <a:solidFill>
                <a:srgbClr val="000000"/>
              </a:solidFill>
              <a:latin typeface="Times New Roman" panose="02020603050405020304" pitchFamily="18" charset="0"/>
              <a:cs typeface="Times New Roman" panose="02020603050405020304" pitchFamily="18" charset="0"/>
            </a:endParaRPr>
          </a:p>
          <a:p>
            <a:r>
              <a:rPr lang="en-IN" altLang="en-US" sz="2800" dirty="0">
                <a:solidFill>
                  <a:srgbClr val="000000"/>
                </a:solidFill>
                <a:latin typeface="Times New Roman" panose="02020603050405020304" pitchFamily="18" charset="0"/>
                <a:cs typeface="Times New Roman" panose="02020603050405020304" pitchFamily="18" charset="0"/>
              </a:rPr>
              <a:t>We then apply supervised machine learning approaches to study each factor types independently. Various classiﬁcation techniques such as ‘decision tree’, ‘k-Nearest Neighbour’, ‘Support Vector Machine’, and ‘ensemble’ are used for this project.</a:t>
            </a:r>
            <a:endParaRPr lang="en-IN" altLang="en-US" sz="28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Results and Outputs</a:t>
            </a:r>
            <a:endParaRPr lang="en-US" dirty="0"/>
          </a:p>
        </p:txBody>
      </p:sp>
      <p:sp>
        <p:nvSpPr>
          <p:cNvPr id="3" name="Content Placeholder 2"/>
          <p:cNvSpPr>
            <a:spLocks noGrp="1"/>
          </p:cNvSpPr>
          <p:nvPr>
            <p:ph idx="1"/>
          </p:nvPr>
        </p:nvSpPr>
        <p:spPr/>
        <p:txBody>
          <a:bodyPr/>
          <a:lstStyle/>
          <a:p>
            <a:r>
              <a:rPr lang="en-IN" altLang="en-US" sz="2800" dirty="0">
                <a:solidFill>
                  <a:srgbClr val="000000"/>
                </a:solidFill>
                <a:latin typeface="Times New Roman" panose="02020603050405020304" pitchFamily="18" charset="0"/>
                <a:cs typeface="Times New Roman" panose="02020603050405020304" pitchFamily="18" charset="0"/>
              </a:rPr>
              <a:t>Took some random comments from twitter for testing.</a:t>
            </a:r>
            <a:endParaRPr lang="en-IN" altLang="en-US" sz="2800" dirty="0">
              <a:solidFill>
                <a:srgbClr val="000000"/>
              </a:solidFill>
              <a:latin typeface="Times New Roman" panose="02020603050405020304" pitchFamily="18" charset="0"/>
              <a:cs typeface="Times New Roman" panose="02020603050405020304" pitchFamily="18" charset="0"/>
            </a:endParaRPr>
          </a:p>
          <a:p>
            <a:r>
              <a:rPr lang="en-IN" altLang="en-US" dirty="0">
                <a:solidFill>
                  <a:srgbClr val="000000"/>
                </a:solidFill>
                <a:latin typeface="Times New Roman" panose="02020603050405020304" pitchFamily="18" charset="0"/>
                <a:cs typeface="Times New Roman" panose="02020603050405020304" pitchFamily="18" charset="0"/>
              </a:rPr>
              <a:t>Output will be positive, negative or neutral according to the comment.</a:t>
            </a:r>
            <a:endParaRPr lang="en-IN" altLang="en-US" dirty="0">
              <a:solidFill>
                <a:srgbClr val="000000"/>
              </a:solidFill>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If the classifier find mood of the person as positive according to the comment, output will be positive.</a:t>
            </a:r>
            <a:endParaRPr lang="en-IN" altLang="en-US" dirty="0">
              <a:latin typeface="Times New Roman" panose="02020603050405020304" pitchFamily="18" charset="0"/>
              <a:cs typeface="Times New Roman" panose="02020603050405020304" pitchFamily="18" charset="0"/>
            </a:endParaRPr>
          </a:p>
          <a:p>
            <a:r>
              <a:rPr lang="en-IN" altLang="en-US" sz="2800" dirty="0">
                <a:latin typeface="Times New Roman" panose="02020603050405020304" pitchFamily="18" charset="0"/>
                <a:cs typeface="Times New Roman" panose="02020603050405020304" pitchFamily="18" charset="0"/>
              </a:rPr>
              <a:t>If the </a:t>
            </a:r>
            <a:r>
              <a:rPr lang="en-IN" altLang="en-US" dirty="0">
                <a:latin typeface="Times New Roman" panose="02020603050405020304" pitchFamily="18" charset="0"/>
                <a:cs typeface="Times New Roman" panose="02020603050405020304" pitchFamily="18" charset="0"/>
              </a:rPr>
              <a:t>classifier find the person is depressive according to the comment, output will be negative.</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For neutral comments, output will be neutral.</a:t>
            </a:r>
            <a:endParaRPr lang="en-IN" altLang="en-US" dirty="0">
              <a:latin typeface="Times New Roman" panose="02020603050405020304" pitchFamily="18" charset="0"/>
              <a:cs typeface="Times New Roman" panose="02020603050405020304" pitchFamily="18" charset="0"/>
            </a:endParaRPr>
          </a:p>
          <a:p>
            <a:r>
              <a:rPr lang="en-IN" altLang="en-US" dirty="0">
                <a:latin typeface="Times New Roman" panose="02020603050405020304" pitchFamily="18" charset="0"/>
                <a:cs typeface="Times New Roman" panose="02020603050405020304" pitchFamily="18" charset="0"/>
              </a:rPr>
              <a:t>Following slides consists of some screenshots of the inputs and the respective outputs.</a:t>
            </a:r>
            <a:endParaRPr lang="en-IN" altLang="en-US" dirty="0">
              <a:latin typeface="Times New Roman" panose="02020603050405020304" pitchFamily="18" charset="0"/>
              <a:cs typeface="Times New Roman" panose="02020603050405020304" pitchFamily="18" charset="0"/>
            </a:endParaRPr>
          </a:p>
          <a:p>
            <a:endParaRPr lang="en-IN" altLang="en-US" sz="28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DCDBBEF-AA6C-4BA6-85B2-A17D7F280E38}" type="slidenum">
              <a:rPr lang="en-US" smtClean="0"/>
            </a:fld>
            <a:endParaRPr lang="en-US"/>
          </a:p>
        </p:txBody>
      </p:sp>
    </p:spTree>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ntents Slide Master">
  <a:themeElements>
    <a:clrScheme name="ALLPPT-COLOR-A33">
      <a:dk1>
        <a:sysClr val="windowText" lastClr="000000"/>
      </a:dk1>
      <a:lt1>
        <a:sysClr val="window" lastClr="FFFFFF"/>
      </a:lt1>
      <a:dk2>
        <a:srgbClr val="1F497D"/>
      </a:dk2>
      <a:lt2>
        <a:srgbClr val="EEECE1"/>
      </a:lt2>
      <a:accent1>
        <a:srgbClr val="EF4A4A"/>
      </a:accent1>
      <a:accent2>
        <a:srgbClr val="262626"/>
      </a:accent2>
      <a:accent3>
        <a:srgbClr val="EF4A4A"/>
      </a:accent3>
      <a:accent4>
        <a:srgbClr val="262626"/>
      </a:accent4>
      <a:accent5>
        <a:srgbClr val="EF4A4A"/>
      </a:accent5>
      <a:accent6>
        <a:srgbClr val="26262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smaple</Template>
  <TotalTime>0</TotalTime>
  <Words>6181</Words>
  <Application>WPS Presentation</Application>
  <PresentationFormat>Widescreen</PresentationFormat>
  <Paragraphs>175</Paragraphs>
  <Slides>19</Slides>
  <Notes>0</Notes>
  <HiddenSlides>0</HiddenSlides>
  <MMClips>0</MMClips>
  <ScaleCrop>false</ScaleCrop>
  <HeadingPairs>
    <vt:vector size="6" baseType="variant">
      <vt:variant>
        <vt:lpstr>已用的字体</vt:lpstr>
      </vt:variant>
      <vt:variant>
        <vt:i4>17</vt:i4>
      </vt:variant>
      <vt:variant>
        <vt:lpstr>主题</vt:lpstr>
      </vt:variant>
      <vt:variant>
        <vt:i4>3</vt:i4>
      </vt:variant>
      <vt:variant>
        <vt:lpstr>幻灯片标题</vt:lpstr>
      </vt:variant>
      <vt:variant>
        <vt:i4>19</vt:i4>
      </vt:variant>
    </vt:vector>
  </HeadingPairs>
  <TitlesOfParts>
    <vt:vector size="39" baseType="lpstr">
      <vt:lpstr>Arial</vt:lpstr>
      <vt:lpstr>SimSun</vt:lpstr>
      <vt:lpstr>Wingdings</vt:lpstr>
      <vt:lpstr>Calibri</vt:lpstr>
      <vt:lpstr>King</vt:lpstr>
      <vt:lpstr>AMGDT</vt:lpstr>
      <vt:lpstr>Casper</vt:lpstr>
      <vt:lpstr>AmdtSymbols</vt:lpstr>
      <vt:lpstr>Karla</vt:lpstr>
      <vt:lpstr>Times New Roman</vt:lpstr>
      <vt:lpstr>Arial Black</vt:lpstr>
      <vt:lpstr>Raleway ExtraBold</vt:lpstr>
      <vt:lpstr>Times New Roman</vt:lpstr>
      <vt:lpstr>Microsoft YaHei</vt:lpstr>
      <vt:lpstr>Arial Unicode MS</vt:lpstr>
      <vt:lpstr>Calibri Light</vt:lpstr>
      <vt:lpstr>Calibri</vt:lpstr>
      <vt:lpstr>1_Office Theme</vt:lpstr>
      <vt:lpstr>2_Office Theme</vt:lpstr>
      <vt:lpstr>Contents Slide Master</vt:lpstr>
      <vt:lpstr>PowerPoint 演示文稿</vt:lpstr>
      <vt:lpstr>Outline</vt:lpstr>
      <vt:lpstr>Introduction to Project</vt:lpstr>
      <vt:lpstr>Introduction to Project</vt:lpstr>
      <vt:lpstr>Problem Formulation</vt:lpstr>
      <vt:lpstr>Objectives</vt:lpstr>
      <vt:lpstr>Methodology used</vt:lpstr>
      <vt:lpstr>Methodology used</vt:lpstr>
      <vt:lpstr>Results and Outputs</vt:lpstr>
      <vt:lpstr>Results and Outputs</vt:lpstr>
      <vt:lpstr>Results and Outputs</vt:lpstr>
      <vt:lpstr>Results and Outputs</vt:lpstr>
      <vt:lpstr>Results and Outputs</vt:lpstr>
      <vt:lpstr>Results and Outputs</vt:lpstr>
      <vt:lpstr>Results and Outputs</vt:lpstr>
      <vt:lpstr>Conclusion</vt:lpstr>
      <vt:lpstr>Future Scope</vt:lpstr>
      <vt:lpstr>References</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Branding</dc:creator>
  <cp:lastModifiedBy>pranay reddy</cp:lastModifiedBy>
  <cp:revision>506</cp:revision>
  <dcterms:created xsi:type="dcterms:W3CDTF">2019-01-09T10:33:00Z</dcterms:created>
  <dcterms:modified xsi:type="dcterms:W3CDTF">2021-04-25T15:21:01Z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1033-11.2.0.10093</vt:lpwstr>
  </property>
</Properties>
</file>

<file path=docProps/thumbnail.jpeg>
</file>